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5"/>
  </p:notesMasterIdLst>
  <p:sldIdLst>
    <p:sldId id="256" r:id="rId2"/>
    <p:sldId id="257" r:id="rId3"/>
    <p:sldId id="271" r:id="rId4"/>
    <p:sldId id="268" r:id="rId5"/>
    <p:sldId id="272" r:id="rId6"/>
    <p:sldId id="270" r:id="rId7"/>
    <p:sldId id="258" r:id="rId8"/>
    <p:sldId id="259" r:id="rId9"/>
    <p:sldId id="261" r:id="rId10"/>
    <p:sldId id="262" r:id="rId11"/>
    <p:sldId id="266" r:id="rId12"/>
    <p:sldId id="263" r:id="rId13"/>
    <p:sldId id="264" r:id="rId14"/>
  </p:sldIdLst>
  <p:sldSz cx="9144000" cy="6858000" type="screen4x3"/>
  <p:notesSz cx="6858000" cy="9144000"/>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70353" autoAdjust="0"/>
  </p:normalViewPr>
  <p:slideViewPr>
    <p:cSldViewPr>
      <p:cViewPr varScale="1">
        <p:scale>
          <a:sx n="113" d="100"/>
          <a:sy n="113" d="100"/>
        </p:scale>
        <p:origin x="-94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8C7F0B-E56B-4A64-BC9F-A7F18AA44C73}" type="datetimeFigureOut">
              <a:rPr lang="es-VE" smtClean="0"/>
              <a:pPr/>
              <a:t>27/06/2019</a:t>
            </a:fld>
            <a:endParaRPr lang="es-V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V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30A0FE-1449-4671-9C72-29D9A583829E}" type="slidenum">
              <a:rPr lang="es-VE" smtClean="0"/>
              <a:pPr/>
              <a:t>‹Nº›</a:t>
            </a:fld>
            <a:endParaRPr lang="es-VE"/>
          </a:p>
        </p:txBody>
      </p:sp>
    </p:spTree>
    <p:extLst>
      <p:ext uri="{BB962C8B-B14F-4D97-AF65-F5344CB8AC3E}">
        <p14:creationId xmlns:p14="http://schemas.microsoft.com/office/powerpoint/2010/main" val="160726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C230A0FE-1449-4671-9C72-29D9A583829E}" type="slidenum">
              <a:rPr lang="es-VE" smtClean="0"/>
              <a:pPr/>
              <a:t>1</a:t>
            </a:fld>
            <a:endParaRPr lang="es-V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13B7CF72-8631-40E2-B28B-3CB64AE9AE96}" type="datetime1">
              <a:rPr lang="es-VE" smtClean="0"/>
              <a:pPr/>
              <a:t>27/06/2019</a:t>
            </a:fld>
            <a:endParaRPr lang="es-VE"/>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es-VE"/>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986D1A55-CC77-4A2D-85B2-8E23F2873E4F}" type="slidenum">
              <a:rPr lang="es-VE" smtClean="0"/>
              <a:pPr/>
              <a:t>‹Nº›</a:t>
            </a:fld>
            <a:endParaRPr lang="es-V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B73AA01E-95BE-405B-9FD1-5C0D3D2D93F0}" type="datetime1">
              <a:rPr lang="es-VE" smtClean="0"/>
              <a:pPr/>
              <a:t>27/06/2019</a:t>
            </a:fld>
            <a:endParaRPr lang="es-VE"/>
          </a:p>
        </p:txBody>
      </p:sp>
      <p:sp>
        <p:nvSpPr>
          <p:cNvPr id="5" name="4 Marcador de pie de página"/>
          <p:cNvSpPr>
            <a:spLocks noGrp="1"/>
          </p:cNvSpPr>
          <p:nvPr>
            <p:ph type="ftr" sz="quarter" idx="11"/>
          </p:nvPr>
        </p:nvSpPr>
        <p:spPr/>
        <p:txBody>
          <a:bodyPr/>
          <a:lstStyle>
            <a:extLst/>
          </a:lstStyle>
          <a:p>
            <a:endParaRPr lang="es-VE"/>
          </a:p>
        </p:txBody>
      </p:sp>
      <p:sp>
        <p:nvSpPr>
          <p:cNvPr id="6" name="5 Marcador de número de diapositiva"/>
          <p:cNvSpPr>
            <a:spLocks noGrp="1"/>
          </p:cNvSpPr>
          <p:nvPr>
            <p:ph type="sldNum" sz="quarter" idx="12"/>
          </p:nvPr>
        </p:nvSpPr>
        <p:spPr/>
        <p:txBody>
          <a:bodyPr/>
          <a:lstStyle>
            <a:extLst/>
          </a:lstStyle>
          <a:p>
            <a:fld id="{986D1A55-CC77-4A2D-85B2-8E23F2873E4F}" type="slidenum">
              <a:rPr lang="es-VE" smtClean="0"/>
              <a:pPr/>
              <a:t>‹Nº›</a:t>
            </a:fld>
            <a:endParaRPr lang="es-V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C655C7C4-5AAF-4456-A049-D3B1C9E51184}" type="datetime1">
              <a:rPr lang="es-VE" smtClean="0"/>
              <a:pPr/>
              <a:t>27/06/2019</a:t>
            </a:fld>
            <a:endParaRPr lang="es-VE"/>
          </a:p>
        </p:txBody>
      </p:sp>
      <p:sp>
        <p:nvSpPr>
          <p:cNvPr id="5" name="4 Marcador de pie de página"/>
          <p:cNvSpPr>
            <a:spLocks noGrp="1"/>
          </p:cNvSpPr>
          <p:nvPr>
            <p:ph type="ftr" sz="quarter" idx="11"/>
          </p:nvPr>
        </p:nvSpPr>
        <p:spPr/>
        <p:txBody>
          <a:bodyPr/>
          <a:lstStyle>
            <a:extLst/>
          </a:lstStyle>
          <a:p>
            <a:endParaRPr lang="es-VE"/>
          </a:p>
        </p:txBody>
      </p:sp>
      <p:sp>
        <p:nvSpPr>
          <p:cNvPr id="6" name="5 Marcador de número de diapositiva"/>
          <p:cNvSpPr>
            <a:spLocks noGrp="1"/>
          </p:cNvSpPr>
          <p:nvPr>
            <p:ph type="sldNum" sz="quarter" idx="12"/>
          </p:nvPr>
        </p:nvSpPr>
        <p:spPr/>
        <p:txBody>
          <a:bodyPr/>
          <a:lstStyle>
            <a:extLst/>
          </a:lstStyle>
          <a:p>
            <a:fld id="{986D1A55-CC77-4A2D-85B2-8E23F2873E4F}" type="slidenum">
              <a:rPr lang="es-VE" smtClean="0"/>
              <a:pPr/>
              <a:t>‹Nº›</a:t>
            </a:fld>
            <a:endParaRPr lang="es-V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8A2B734E-58B5-4874-BCED-7D4DA65F3F8D}" type="datetime1">
              <a:rPr lang="es-VE" smtClean="0"/>
              <a:pPr/>
              <a:t>27/06/2019</a:t>
            </a:fld>
            <a:endParaRPr lang="es-VE"/>
          </a:p>
        </p:txBody>
      </p:sp>
      <p:sp>
        <p:nvSpPr>
          <p:cNvPr id="5" name="4 Marcador de pie de página"/>
          <p:cNvSpPr>
            <a:spLocks noGrp="1"/>
          </p:cNvSpPr>
          <p:nvPr>
            <p:ph type="ftr" sz="quarter" idx="11"/>
          </p:nvPr>
        </p:nvSpPr>
        <p:spPr/>
        <p:txBody>
          <a:bodyPr/>
          <a:lstStyle>
            <a:extLst/>
          </a:lstStyle>
          <a:p>
            <a:endParaRPr lang="es-VE"/>
          </a:p>
        </p:txBody>
      </p:sp>
      <p:sp>
        <p:nvSpPr>
          <p:cNvPr id="6" name="5 Marcador de número de diapositiva"/>
          <p:cNvSpPr>
            <a:spLocks noGrp="1"/>
          </p:cNvSpPr>
          <p:nvPr>
            <p:ph type="sldNum" sz="quarter" idx="12"/>
          </p:nvPr>
        </p:nvSpPr>
        <p:spPr/>
        <p:txBody>
          <a:bodyPr/>
          <a:lstStyle>
            <a:extLst/>
          </a:lstStyle>
          <a:p>
            <a:fld id="{986D1A55-CC77-4A2D-85B2-8E23F2873E4F}" type="slidenum">
              <a:rPr lang="es-VE" smtClean="0"/>
              <a:pPr/>
              <a:t>‹Nº›</a:t>
            </a:fld>
            <a:endParaRPr lang="es-VE"/>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922D6E30-D520-45D3-8C49-DFE2A2B96B17}" type="datetime1">
              <a:rPr lang="es-VE" smtClean="0"/>
              <a:pPr/>
              <a:t>27/06/2019</a:t>
            </a:fld>
            <a:endParaRPr lang="es-VE"/>
          </a:p>
        </p:txBody>
      </p:sp>
      <p:sp>
        <p:nvSpPr>
          <p:cNvPr id="5" name="4 Marcador de pie de página"/>
          <p:cNvSpPr>
            <a:spLocks noGrp="1"/>
          </p:cNvSpPr>
          <p:nvPr>
            <p:ph type="ftr" sz="quarter" idx="11"/>
          </p:nvPr>
        </p:nvSpPr>
        <p:spPr/>
        <p:txBody>
          <a:bodyPr/>
          <a:lstStyle>
            <a:extLst/>
          </a:lstStyle>
          <a:p>
            <a:endParaRPr lang="es-VE"/>
          </a:p>
        </p:txBody>
      </p:sp>
      <p:sp>
        <p:nvSpPr>
          <p:cNvPr id="6" name="5 Marcador de número de diapositiva"/>
          <p:cNvSpPr>
            <a:spLocks noGrp="1"/>
          </p:cNvSpPr>
          <p:nvPr>
            <p:ph type="sldNum" sz="quarter" idx="12"/>
          </p:nvPr>
        </p:nvSpPr>
        <p:spPr/>
        <p:txBody>
          <a:bodyPr/>
          <a:lstStyle>
            <a:extLst/>
          </a:lstStyle>
          <a:p>
            <a:fld id="{986D1A55-CC77-4A2D-85B2-8E23F2873E4F}" type="slidenum">
              <a:rPr lang="es-VE" smtClean="0"/>
              <a:pPr/>
              <a:t>‹Nº›</a:t>
            </a:fld>
            <a:endParaRPr lang="es-VE"/>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6B66B90C-92F3-4ECA-B188-48E11C37F148}" type="datetime1">
              <a:rPr lang="es-VE" smtClean="0"/>
              <a:pPr/>
              <a:t>27/06/2019</a:t>
            </a:fld>
            <a:endParaRPr lang="es-VE"/>
          </a:p>
        </p:txBody>
      </p:sp>
      <p:sp>
        <p:nvSpPr>
          <p:cNvPr id="6" name="5 Marcador de pie de página"/>
          <p:cNvSpPr>
            <a:spLocks noGrp="1"/>
          </p:cNvSpPr>
          <p:nvPr>
            <p:ph type="ftr" sz="quarter" idx="11"/>
          </p:nvPr>
        </p:nvSpPr>
        <p:spPr/>
        <p:txBody>
          <a:bodyPr/>
          <a:lstStyle>
            <a:extLst/>
          </a:lstStyle>
          <a:p>
            <a:endParaRPr lang="es-VE"/>
          </a:p>
        </p:txBody>
      </p:sp>
      <p:sp>
        <p:nvSpPr>
          <p:cNvPr id="7" name="6 Marcador de número de diapositiva"/>
          <p:cNvSpPr>
            <a:spLocks noGrp="1"/>
          </p:cNvSpPr>
          <p:nvPr>
            <p:ph type="sldNum" sz="quarter" idx="12"/>
          </p:nvPr>
        </p:nvSpPr>
        <p:spPr/>
        <p:txBody>
          <a:bodyPr/>
          <a:lstStyle>
            <a:extLst/>
          </a:lstStyle>
          <a:p>
            <a:fld id="{986D1A55-CC77-4A2D-85B2-8E23F2873E4F}" type="slidenum">
              <a:rPr lang="es-VE" smtClean="0"/>
              <a:pPr/>
              <a:t>‹Nº›</a:t>
            </a:fld>
            <a:endParaRPr lang="es-VE"/>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7A3E87E8-E8A6-4C2B-97C1-A3CF5C2357B5}" type="datetime1">
              <a:rPr lang="es-VE" smtClean="0"/>
              <a:pPr/>
              <a:t>27/06/2019</a:t>
            </a:fld>
            <a:endParaRPr lang="es-VE"/>
          </a:p>
        </p:txBody>
      </p:sp>
      <p:sp>
        <p:nvSpPr>
          <p:cNvPr id="8" name="7 Marcador de pie de página"/>
          <p:cNvSpPr>
            <a:spLocks noGrp="1"/>
          </p:cNvSpPr>
          <p:nvPr>
            <p:ph type="ftr" sz="quarter" idx="11"/>
          </p:nvPr>
        </p:nvSpPr>
        <p:spPr/>
        <p:txBody>
          <a:bodyPr/>
          <a:lstStyle>
            <a:extLst/>
          </a:lstStyle>
          <a:p>
            <a:endParaRPr lang="es-VE"/>
          </a:p>
        </p:txBody>
      </p:sp>
      <p:sp>
        <p:nvSpPr>
          <p:cNvPr id="9" name="8 Marcador de número de diapositiva"/>
          <p:cNvSpPr>
            <a:spLocks noGrp="1"/>
          </p:cNvSpPr>
          <p:nvPr>
            <p:ph type="sldNum" sz="quarter" idx="12"/>
          </p:nvPr>
        </p:nvSpPr>
        <p:spPr/>
        <p:txBody>
          <a:bodyPr/>
          <a:lstStyle>
            <a:extLst/>
          </a:lstStyle>
          <a:p>
            <a:fld id="{986D1A55-CC77-4A2D-85B2-8E23F2873E4F}" type="slidenum">
              <a:rPr lang="es-VE" smtClean="0"/>
              <a:pPr/>
              <a:t>‹Nº›</a:t>
            </a:fld>
            <a:endParaRPr lang="es-V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fld id="{02B8CD9E-2DC9-4253-AEEC-83E3A5AAA688}" type="datetime1">
              <a:rPr lang="es-VE" smtClean="0"/>
              <a:pPr/>
              <a:t>27/06/2019</a:t>
            </a:fld>
            <a:endParaRPr lang="es-VE"/>
          </a:p>
        </p:txBody>
      </p:sp>
      <p:sp>
        <p:nvSpPr>
          <p:cNvPr id="4" name="3 Marcador de pie de página"/>
          <p:cNvSpPr>
            <a:spLocks noGrp="1"/>
          </p:cNvSpPr>
          <p:nvPr>
            <p:ph type="ftr" sz="quarter" idx="11"/>
          </p:nvPr>
        </p:nvSpPr>
        <p:spPr/>
        <p:txBody>
          <a:bodyPr/>
          <a:lstStyle>
            <a:extLst/>
          </a:lstStyle>
          <a:p>
            <a:endParaRPr lang="es-VE"/>
          </a:p>
        </p:txBody>
      </p:sp>
      <p:sp>
        <p:nvSpPr>
          <p:cNvPr id="5" name="4 Marcador de número de diapositiva"/>
          <p:cNvSpPr>
            <a:spLocks noGrp="1"/>
          </p:cNvSpPr>
          <p:nvPr>
            <p:ph type="sldNum" sz="quarter" idx="12"/>
          </p:nvPr>
        </p:nvSpPr>
        <p:spPr/>
        <p:txBody>
          <a:bodyPr/>
          <a:lstStyle>
            <a:extLst/>
          </a:lstStyle>
          <a:p>
            <a:fld id="{986D1A55-CC77-4A2D-85B2-8E23F2873E4F}" type="slidenum">
              <a:rPr lang="es-VE" smtClean="0"/>
              <a:pPr/>
              <a:t>‹Nº›</a:t>
            </a:fld>
            <a:endParaRPr lang="es-VE"/>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862D61B6-0B9C-48F2-AAB0-67D859F70DA5}" type="datetime1">
              <a:rPr lang="es-VE" smtClean="0"/>
              <a:pPr/>
              <a:t>27/06/2019</a:t>
            </a:fld>
            <a:endParaRPr lang="es-VE"/>
          </a:p>
        </p:txBody>
      </p:sp>
      <p:sp>
        <p:nvSpPr>
          <p:cNvPr id="3" name="2 Marcador de pie de página"/>
          <p:cNvSpPr>
            <a:spLocks noGrp="1"/>
          </p:cNvSpPr>
          <p:nvPr>
            <p:ph type="ftr" sz="quarter" idx="11"/>
          </p:nvPr>
        </p:nvSpPr>
        <p:spPr/>
        <p:txBody>
          <a:bodyPr/>
          <a:lstStyle>
            <a:extLst/>
          </a:lstStyle>
          <a:p>
            <a:endParaRPr lang="es-VE"/>
          </a:p>
        </p:txBody>
      </p:sp>
      <p:sp>
        <p:nvSpPr>
          <p:cNvPr id="4" name="3 Marcador de número de diapositiva"/>
          <p:cNvSpPr>
            <a:spLocks noGrp="1"/>
          </p:cNvSpPr>
          <p:nvPr>
            <p:ph type="sldNum" sz="quarter" idx="12"/>
          </p:nvPr>
        </p:nvSpPr>
        <p:spPr/>
        <p:txBody>
          <a:bodyPr/>
          <a:lstStyle>
            <a:extLst/>
          </a:lstStyle>
          <a:p>
            <a:fld id="{986D1A55-CC77-4A2D-85B2-8E23F2873E4F}" type="slidenum">
              <a:rPr lang="es-VE" smtClean="0"/>
              <a:pPr/>
              <a:t>‹Nº›</a:t>
            </a:fld>
            <a:endParaRPr lang="es-V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fld id="{0285B62F-1766-44FA-9804-53830C64223A}" type="datetime1">
              <a:rPr lang="es-VE" smtClean="0"/>
              <a:pPr/>
              <a:t>27/06/2019</a:t>
            </a:fld>
            <a:endParaRPr lang="es-VE"/>
          </a:p>
        </p:txBody>
      </p:sp>
      <p:sp>
        <p:nvSpPr>
          <p:cNvPr id="6" name="5 Marcador de pie de página"/>
          <p:cNvSpPr>
            <a:spLocks noGrp="1"/>
          </p:cNvSpPr>
          <p:nvPr>
            <p:ph type="ftr" sz="quarter" idx="11"/>
          </p:nvPr>
        </p:nvSpPr>
        <p:spPr/>
        <p:txBody>
          <a:bodyPr/>
          <a:lstStyle>
            <a:extLst/>
          </a:lstStyle>
          <a:p>
            <a:endParaRPr lang="es-VE"/>
          </a:p>
        </p:txBody>
      </p:sp>
      <p:sp>
        <p:nvSpPr>
          <p:cNvPr id="7" name="6 Marcador de número de diapositiva"/>
          <p:cNvSpPr>
            <a:spLocks noGrp="1"/>
          </p:cNvSpPr>
          <p:nvPr>
            <p:ph type="sldNum" sz="quarter" idx="12"/>
          </p:nvPr>
        </p:nvSpPr>
        <p:spPr/>
        <p:txBody>
          <a:bodyPr/>
          <a:lstStyle>
            <a:extLst/>
          </a:lstStyle>
          <a:p>
            <a:fld id="{986D1A55-CC77-4A2D-85B2-8E23F2873E4F}" type="slidenum">
              <a:rPr lang="es-VE" smtClean="0"/>
              <a:pPr/>
              <a:t>‹Nº›</a:t>
            </a:fld>
            <a:endParaRPr lang="es-V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577415B5-21C6-463F-B40A-4F9F93782E5C}" type="datetime1">
              <a:rPr lang="es-VE" smtClean="0"/>
              <a:pPr/>
              <a:t>27/06/2019</a:t>
            </a:fld>
            <a:endParaRPr lang="es-VE"/>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s-VE"/>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986D1A55-CC77-4A2D-85B2-8E23F2873E4F}" type="slidenum">
              <a:rPr lang="es-VE" smtClean="0"/>
              <a:pPr/>
              <a:t>‹Nº›</a:t>
            </a:fld>
            <a:endParaRPr lang="es-VE"/>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7000" r="-7000"/>
          </a:stretch>
        </a:blipFill>
        <a:effectLst/>
      </p:bgPr>
    </p:bg>
    <p:spTree>
      <p:nvGrpSpPr>
        <p:cNvPr id="1" name=""/>
        <p:cNvGrpSpPr/>
        <p:nvPr/>
      </p:nvGrpSpPr>
      <p:grpSpPr>
        <a:xfrm>
          <a:off x="0" y="0"/>
          <a:ext cx="0" cy="0"/>
          <a:chOff x="0" y="0"/>
          <a:chExt cx="0" cy="0"/>
        </a:xfrm>
      </p:grpSpPr>
      <p:sp>
        <p:nvSpPr>
          <p:cNvPr id="13" name="12 Forma libre"/>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E038E2A-CBDE-4868-B6E3-84D76BCB9918}" type="datetime1">
              <a:rPr lang="es-VE" smtClean="0"/>
              <a:pPr/>
              <a:t>27/06/2019</a:t>
            </a:fld>
            <a:endParaRPr lang="es-VE"/>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s-VE"/>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986D1A55-CC77-4A2D-85B2-8E23F2873E4F}" type="slidenum">
              <a:rPr lang="es-VE" smtClean="0"/>
              <a:pPr/>
              <a:t>‹Nº›</a:t>
            </a:fld>
            <a:endParaRPr lang="es-VE"/>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image" Target="../media/image13.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Título"/>
          <p:cNvSpPr>
            <a:spLocks noGrp="1"/>
          </p:cNvSpPr>
          <p:nvPr>
            <p:ph type="ctrTitle"/>
          </p:nvPr>
        </p:nvSpPr>
        <p:spPr>
          <a:xfrm>
            <a:off x="3670416" y="1124744"/>
            <a:ext cx="4824536" cy="1339081"/>
          </a:xfrm>
          <a:ln>
            <a:noFill/>
          </a:ln>
          <a:effectLst>
            <a:glow rad="139700">
              <a:schemeClr val="accent3">
                <a:satMod val="175000"/>
                <a:alpha val="40000"/>
              </a:schemeClr>
            </a:glow>
            <a:outerShdw blurRad="149987" dist="250190" dir="8460000" algn="ctr">
              <a:srgbClr val="000000">
                <a:alpha val="28000"/>
              </a:srgbClr>
            </a:outerShdw>
          </a:effectLst>
          <a:scene3d>
            <a:camera prst="perspectiveBelow"/>
            <a:lightRig rig="contrasting" dir="t">
              <a:rot lat="0" lon="0" rev="1500000"/>
            </a:lightRig>
          </a:scene3d>
          <a:sp3d prstMaterial="metal">
            <a:bevelT w="88900" h="88900"/>
          </a:sp3d>
        </p:spPr>
        <p:txBody>
          <a:bodyPr>
            <a:normAutofit fontScale="90000"/>
            <a:scene3d>
              <a:camera prst="orthographicFront"/>
              <a:lightRig rig="soft" dir="t"/>
            </a:scene3d>
            <a:sp3d prstMaterial="softEdge">
              <a:bevelT w="25400" h="25400"/>
            </a:sp3d>
          </a:bodyPr>
          <a:lstStyle/>
          <a:p>
            <a:pPr algn="ctr"/>
            <a:r>
              <a:rPr lang="es-VE" sz="3200" dirty="0" smtClean="0">
                <a:solidFill>
                  <a:srgbClr val="000099"/>
                </a:solidFill>
              </a:rPr>
              <a:t>Fabrica de Lavadoras y Secadoras Industriales  </a:t>
            </a:r>
            <a:br>
              <a:rPr lang="es-VE" sz="3200" dirty="0" smtClean="0">
                <a:solidFill>
                  <a:srgbClr val="000099"/>
                </a:solidFill>
              </a:rPr>
            </a:br>
            <a:r>
              <a:rPr lang="es-VE" sz="3200" dirty="0" smtClean="0">
                <a:solidFill>
                  <a:srgbClr val="000099"/>
                </a:solidFill>
              </a:rPr>
              <a:t> </a:t>
            </a:r>
            <a:endParaRPr lang="es-VE" sz="3200" dirty="0">
              <a:solidFill>
                <a:srgbClr val="000099"/>
              </a:solidFill>
            </a:endParaRPr>
          </a:p>
        </p:txBody>
      </p:sp>
      <p:pic>
        <p:nvPicPr>
          <p:cNvPr id="11" name="10 Imagen"/>
          <p:cNvPicPr/>
          <p:nvPr/>
        </p:nvPicPr>
        <p:blipFill>
          <a:blip r:embed="rId3" cstate="print"/>
          <a:srcRect/>
          <a:stretch>
            <a:fillRect/>
          </a:stretch>
        </p:blipFill>
        <p:spPr bwMode="auto">
          <a:xfrm>
            <a:off x="142844" y="142852"/>
            <a:ext cx="8893652" cy="857256"/>
          </a:xfrm>
          <a:prstGeom prst="rect">
            <a:avLst/>
          </a:prstGeom>
          <a:noFill/>
          <a:ln w="9525">
            <a:noFill/>
            <a:miter lim="800000"/>
            <a:headEnd/>
            <a:tailEnd/>
          </a:ln>
        </p:spPr>
      </p:pic>
      <p:sp>
        <p:nvSpPr>
          <p:cNvPr id="1028" name="WordArt 4"/>
          <p:cNvSpPr>
            <a:spLocks noChangeArrowheads="1" noChangeShapeType="1" noTextEdit="1"/>
          </p:cNvSpPr>
          <p:nvPr/>
        </p:nvSpPr>
        <p:spPr bwMode="auto">
          <a:xfrm>
            <a:off x="2051720" y="5589240"/>
            <a:ext cx="4786346" cy="857256"/>
          </a:xfrm>
          <a:prstGeom prst="rect">
            <a:avLst/>
          </a:prstGeom>
          <a:noFill/>
        </p:spPr>
        <p:txBody>
          <a:bodyPr wrap="none" fromWordArt="1">
            <a:prstTxWarp prst="textPlain">
              <a:avLst>
                <a:gd name="adj" fmla="val 50000"/>
              </a:avLst>
            </a:prstTxWarp>
            <a:scene3d>
              <a:camera prst="legacyPerspectiveBottom"/>
              <a:lightRig rig="legacyFlat3" dir="b"/>
            </a:scene3d>
            <a:sp3d extrusionH="3630600" prstMaterial="legacyMatte">
              <a:extrusionClr>
                <a:srgbClr val="0070C0"/>
              </a:extrusionClr>
            </a:sp3d>
          </a:bodyPr>
          <a:lstStyle/>
          <a:p>
            <a:pPr algn="ctr" rtl="0"/>
            <a:r>
              <a:rPr lang="es-VE" sz="3600" kern="10" dirty="0" smtClean="0">
                <a:ln w="19050">
                  <a:round/>
                  <a:headEnd/>
                  <a:tailEnd/>
                </a:ln>
                <a:solidFill>
                  <a:srgbClr val="FFC000"/>
                </a:solidFill>
                <a:latin typeface="Impact"/>
              </a:rPr>
              <a:t>50 - 75 - 90</a:t>
            </a:r>
            <a:endParaRPr lang="es-VE" sz="3600" kern="10" spc="0" dirty="0" smtClean="0">
              <a:ln w="19050">
                <a:round/>
                <a:headEnd/>
                <a:tailEnd/>
              </a:ln>
              <a:solidFill>
                <a:srgbClr val="FFC000"/>
              </a:solidFill>
              <a:effectLst/>
              <a:latin typeface="Impact"/>
            </a:endParaRPr>
          </a:p>
          <a:p>
            <a:pPr algn="ctr" rtl="0"/>
            <a:r>
              <a:rPr lang="es-VE" sz="3600" b="1" kern="10" spc="0" dirty="0" smtClean="0">
                <a:ln w="19050">
                  <a:round/>
                  <a:headEnd/>
                  <a:tailEnd/>
                </a:ln>
                <a:solidFill>
                  <a:srgbClr val="FFC000"/>
                </a:solidFill>
                <a:effectLst/>
                <a:latin typeface="Impact"/>
              </a:rPr>
              <a:t>Libras</a:t>
            </a:r>
            <a:endParaRPr lang="es-VE" sz="3600" b="1" kern="10" spc="0" dirty="0">
              <a:ln w="19050">
                <a:round/>
                <a:headEnd/>
                <a:tailEnd/>
              </a:ln>
              <a:solidFill>
                <a:srgbClr val="FFC000"/>
              </a:solidFill>
              <a:effectLst/>
              <a:latin typeface="Impact"/>
            </a:endParaRPr>
          </a:p>
        </p:txBody>
      </p:sp>
      <p:sp>
        <p:nvSpPr>
          <p:cNvPr id="1030" name="AutoShape 6" descr="data:image/jpeg;base64,/9j/4AAQSkZJRgABAQAAAQABAAD/2wCEAAkGBhQSEBQQEBQVFBQUGBMXFBUYFx8UFBkUGhQcFxQXFBUXHCgeGB0kGhUUIDAhIycpLCwsFR4xNTAqNSYrLCkBCQoKDgwOFQ8PFikcFBwpNSkpKSkqKSkpKSwpKSkpKSkpKSkpKSkpLCksKSkpKSkpKSkpKSkpKSkpKSkpKSkpKf/AABEIAHEAeAMBIgACEQEDEQH/xAAcAAEAAgIDAQAAAAAAAAAAAAAABgcEBQIDCAH/xABFEAACAQICBQgECgcJAAAAAAABAgADEQQhBQYSMUEHEyJRYXGBsTJykaEjM1JzgpKissHRFiRCQ1NiYxQVNJOzwsPh8P/EABYBAQEBAAAAAAAAAAAAAAAAAAABAv/EABoRAQEBAQADAAAAAAAAAAAAAAABETECEiH/2gAMAwEAAhEDEQA/ALxiIgJpMZrFsOyBL7Jtfat+E3ciGk0+Gf1prxSsz9JX4IvvM6MRrSy+k1NO/wDIm8hGt2t4wwZKZG2MmY7lPUBxMqrH6dq1WLM7Hx/AS/Eegv0yBy5+mL9oX3tYTJ/vKqf22/8Ad083UNJ1UN1qMPG4PeDkZYvJ5rwGYYSsqqTfmyosrHiAOB423GJYLJOJc73b6xldaV10xeDxlXmKpK86fg36dO1gdxzXwIliVclJXfbI75TdWgXFzmdt7k5mKsWjq7yvUaoC4pDQb5Q6dM/7l8b98nmExiVVD0nV1O4qbj3Tz7h9H5Sw+SmhstiB6n4zOKsWIiQIiICIiAkR1gxIpLXrn92GYDrbcg9pHskukJ12w5fDYgLv3+w3liVRGsNA7aEk3baZrm93LdIma9cCbAgXvuAzM2+t5s9K3yD5mazA6RNN0ffs8L2y42PAyo4Po9gquR0W9EjMHsy3GfBRZWDobOhDD1hmJnYjTG30AOht7SkgBgN4U7ORAN8+2Y9FmdwiC71GCqN5LMbAQL/0ViecwyVDvZUb6wB87yt8DRup+dqecszAYTm8OE+SqJ9QBfO8r3QqXpn52p5yjPoYTKTHk8p2at3J+Mj1JMpJdRPjK3cvnFImUREw0REQEREBNDilBZwRkSQe6b6VXrBrhiBi69KkgC4d73GZqG1+bIOQvfhn2yypUM151IenVZlLMv7u+YCk32R2eUglSmVNmFj2z0HovWCliKH6yaVMkkNTZgCO8E3Bmsx+r2AfMYhE7NqnVH28/fLhqj6SFmCqCxO4DMk8AAN8tTk31F5l/wC24ogVFuKKEi9NiLM75+nbIDhfObShq3gk340W4hGp0LjqJp9L7U21GvgKFIii+HuqsUW6kbVrjLjc9cYjc4h15sqrLusLsLdnGVxoRbUjfL4V4weseKZUxJWmHNk2FVVp7BNydkm2135zNxGJLMXa12KsbCwuUGYHCXRmrUykg1Aq3rVh/KvnIe+IsJIuS+vtV8R6qeclWLGiImVIiICIiAlGayrfHY/obV2dR0tm90HR7j18JecimLwNJqjM1NCSTclQSe+MNU82LCNUTZG0TY3zsLDIHeTOGHqLcBkdgwOaWAHrMd0uEaLo/wAGl9QflMDSWIwlD42lTHetNPdUZT7puTGeqyNJVUBduwvnUIZuzMDd3ztSgoUPtXYnIDh134ye4fTuAbfTVRxY0lZB3tT2gvebCbrD6Nw1RQ9OnQdTmGVVYHuIygVZgcLfDoObQnnFazEru3ucsnHATYYyra3aFP2ZZJ0TR/hU/qiV3rmoTEOqgKARYDIDo9UnGt1q8Ri8pKuR2tfEYkfyIftSC1nuJM+Rn/FYj5tfviZ1VuxEQhERAREQEiWIrBWcsbAFiT1CS2VXyh6QNPDVNn9twnhe5liVENcOUapULU8OzImYFuixAyJLb7d0gr0mY7TZk8TnMrSB6S934zIoUNsqiWuRxNhlvuZUtYOGoujBqbFGG5lOywPXcSztQNd3W1DE7Oyx6LoAt247ajIMevjIDXwDJTWobja3ggqytmLG+/dvnXh8SAL9Uqa9D4+qeZdlP7JIPhkZUGkMU1SzOSzXsSd5sOMnmq2lOf0azHeoZe22zcSAOLj6Z8ovGp10bMm3I/Ttiq/za/fEi1LD5SZclSWxVf5sffEw0tCIiEIiICIiAlT67YE18PWRfSVi4HaD+Utcyt69X4R/WbzmvFKo3F1LsO6d2FrMpDKbEePgRxEmmsupg2mrUh0WzYDeD1/9yIV9HVaZ9EkdYG/wgcq+Jd73yVm2ygyTata4BzG7dOn+yHd7JmaP0bXqm1Ok5+g1vHKS7VfU3nHD1WXm0PAg3bjaxsT5cZUSrUzBtT0axbIvtEeqF2R7c5DKC3X6bS0cSAKLhbABCABuAAyErLCjofSPlF4s6y1TKSTkub9crD+kPvrIxUq2E33JPVvjqw/o/wDIkzVWzERIEREBERA+GULpTX5KeIq0zSc7DutwVzsx65fRnn7WDkp0i2JrVEoh1ao7KRUW5Ba4yJuJZcMZFHlIo8UqjwB8jB1swLHa+Ept1qhHtAyMjz8nWkV34Sqe4A+RmK+qeLT4zC1wOPwZv5TXsmJc2nMFV+NxFRx8moamx4oAFm4wOmcAAAK1IAblA2APaJWFXRzoPQqjsZCtvfOkVO6NTF009IYNvRr0/wDMEjeniq1W5sgqSCCDcejwIldCx6pKsIjPRoU6almIsFUXPsElurmOWKxWUkHIvW2tIV/mD/qpMjRHJRiK/SxLCgnyR0qh8Ny+N+6WFq1qThsCCcOnTYWaox2nYXvYnda43CZVvoiICIiAiIgfIiIHwTlEQOjESI6zbjEQKh056Usnkc+KbuiJRZAnIREgREQERE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VE"/>
          </a:p>
        </p:txBody>
      </p:sp>
      <p:sp>
        <p:nvSpPr>
          <p:cNvPr id="1032" name="AutoShape 8" descr="data:image/jpeg;base64,/9j/4AAQSkZJRgABAQAAAQABAAD/2wCEAAkGBhQSEBQQEBQVFBQUGBMXFBUYFx8UFBkUGhQcFxQXFBUXHCgeGB0kGhUUIDAhIycpLCwsFR4xNTAqNSYrLCkBCQoKDgwOFQ8PFikcFBwpNSkpKSkqKSkpKSwpKSkpKSkpKSkpKSkpLCksKSkpKSkpKSkpKSkpKSkpKSkpKSkpKf/AABEIAHEAeAMBIgACEQEDEQH/xAAcAAEAAgIDAQAAAAAAAAAAAAAABgcEBQIDCAH/xABFEAACAQICBQgECgcJAAAAAAABAgADEQQhBQYSMUEHEyJRYXGBsTJykaEjM1JzgpKissHRFiRCQ1NiYxQVNJOzwsPh8P/EABYBAQEBAAAAAAAAAAAAAAAAAAABAv/EABoRAQEBAQADAAAAAAAAAAAAAAABETECEiH/2gAMAwEAAhEDEQA/ALxiIgJpMZrFsOyBL7Jtfat+E3ciGk0+Gf1prxSsz9JX4IvvM6MRrSy+k1NO/wDIm8hGt2t4wwZKZG2MmY7lPUBxMqrH6dq1WLM7Hx/AS/Eegv0yBy5+mL9oX3tYTJ/vKqf22/8Ad083UNJ1UN1qMPG4PeDkZYvJ5rwGYYSsqqTfmyosrHiAOB423GJYLJOJc73b6xldaV10xeDxlXmKpK86fg36dO1gdxzXwIliVclJXfbI75TdWgXFzmdt7k5mKsWjq7yvUaoC4pDQb5Q6dM/7l8b98nmExiVVD0nV1O4qbj3Tz7h9H5Sw+SmhstiB6n4zOKsWIiQIiICIiAkR1gxIpLXrn92GYDrbcg9pHskukJ12w5fDYgLv3+w3liVRGsNA7aEk3baZrm93LdIma9cCbAgXvuAzM2+t5s9K3yD5mazA6RNN0ffs8L2y42PAyo4Po9gquR0W9EjMHsy3GfBRZWDobOhDD1hmJnYjTG30AOht7SkgBgN4U7ORAN8+2Y9FmdwiC71GCqN5LMbAQL/0ViecwyVDvZUb6wB87yt8DRup+dqecszAYTm8OE+SqJ9QBfO8r3QqXpn52p5yjPoYTKTHk8p2at3J+Mj1JMpJdRPjK3cvnFImUREw0REQEREBNDilBZwRkSQe6b6VXrBrhiBi69KkgC4d73GZqG1+bIOQvfhn2yypUM151IenVZlLMv7u+YCk32R2eUglSmVNmFj2z0HovWCliKH6yaVMkkNTZgCO8E3Bmsx+r2AfMYhE7NqnVH28/fLhqj6SFmCqCxO4DMk8AAN8tTk31F5l/wC24ogVFuKKEi9NiLM75+nbIDhfObShq3gk340W4hGp0LjqJp9L7U21GvgKFIii+HuqsUW6kbVrjLjc9cYjc4h15sqrLusLsLdnGVxoRbUjfL4V4weseKZUxJWmHNk2FVVp7BNydkm2135zNxGJLMXa12KsbCwuUGYHCXRmrUykg1Aq3rVh/KvnIe+IsJIuS+vtV8R6qeclWLGiImVIiICIiAlGayrfHY/obV2dR0tm90HR7j18JecimLwNJqjM1NCSTclQSe+MNU82LCNUTZG0TY3zsLDIHeTOGHqLcBkdgwOaWAHrMd0uEaLo/wAGl9QflMDSWIwlD42lTHetNPdUZT7puTGeqyNJVUBduwvnUIZuzMDd3ztSgoUPtXYnIDh134ye4fTuAbfTVRxY0lZB3tT2gvebCbrD6Nw1RQ9OnQdTmGVVYHuIygVZgcLfDoObQnnFazEru3ucsnHATYYyra3aFP2ZZJ0TR/hU/qiV3rmoTEOqgKARYDIDo9UnGt1q8Ri8pKuR2tfEYkfyIftSC1nuJM+Rn/FYj5tfviZ1VuxEQhERAREQEiWIrBWcsbAFiT1CS2VXyh6QNPDVNn9twnhe5liVENcOUapULU8OzImYFuixAyJLb7d0gr0mY7TZk8TnMrSB6S934zIoUNsqiWuRxNhlvuZUtYOGoujBqbFGG5lOywPXcSztQNd3W1DE7Oyx6LoAt247ajIMevjIDXwDJTWobja3ggqytmLG+/dvnXh8SAL9Uqa9D4+qeZdlP7JIPhkZUGkMU1SzOSzXsSd5sOMnmq2lOf0azHeoZe22zcSAOLj6Z8ovGp10bMm3I/Ttiq/za/fEi1LD5SZclSWxVf5sffEw0tCIiEIiICIiAlT67YE18PWRfSVi4HaD+Utcyt69X4R/WbzmvFKo3F1LsO6d2FrMpDKbEePgRxEmmsupg2mrUh0WzYDeD1/9yIV9HVaZ9EkdYG/wgcq+Jd73yVm2ygyTata4BzG7dOn+yHd7JmaP0bXqm1Ok5+g1vHKS7VfU3nHD1WXm0PAg3bjaxsT5cZUSrUzBtT0axbIvtEeqF2R7c5DKC3X6bS0cSAKLhbABCABuAAyErLCjofSPlF4s6y1TKSTkub9crD+kPvrIxUq2E33JPVvjqw/o/wDIkzVWzERIEREBERA+GULpTX5KeIq0zSc7DutwVzsx65fRnn7WDkp0i2JrVEoh1ao7KRUW5Ba4yJuJZcMZFHlIo8UqjwB8jB1swLHa+Ept1qhHtAyMjz8nWkV34Sqe4A+RmK+qeLT4zC1wOPwZv5TXsmJc2nMFV+NxFRx8moamx4oAFm4wOmcAAAK1IAblA2APaJWFXRzoPQqjsZCtvfOkVO6NTF009IYNvRr0/wDMEjeniq1W5sgqSCCDcejwIldCx6pKsIjPRoU6almIsFUXPsElurmOWKxWUkHIvW2tIV/mD/qpMjRHJRiK/SxLCgnyR0qh8Ny+N+6WFq1qThsCCcOnTYWaox2nYXvYnda43CZVvoiICIiAiIgfIiIHwTlEQOjESI6zbjEQKh056Usnkc+KbuiJRZAnIREgREQERE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VE"/>
          </a:p>
        </p:txBody>
      </p:sp>
      <p:pic>
        <p:nvPicPr>
          <p:cNvPr id="1026" name="Picture 2"/>
          <p:cNvPicPr>
            <a:picLocks noChangeAspect="1" noChangeArrowheads="1"/>
          </p:cNvPicPr>
          <p:nvPr/>
        </p:nvPicPr>
        <p:blipFill>
          <a:blip r:embed="rId4" cstate="print"/>
          <a:srcRect/>
          <a:stretch>
            <a:fillRect/>
          </a:stretch>
        </p:blipFill>
        <p:spPr bwMode="auto">
          <a:xfrm>
            <a:off x="145328" y="1073119"/>
            <a:ext cx="3058520" cy="3868049"/>
          </a:xfrm>
          <a:prstGeom prst="rect">
            <a:avLst/>
          </a:prstGeom>
          <a:noFill/>
          <a:ln w="9525">
            <a:noFill/>
            <a:miter lim="800000"/>
            <a:headEnd/>
            <a:tailEnd/>
          </a:ln>
        </p:spPr>
      </p:pic>
      <p:sp>
        <p:nvSpPr>
          <p:cNvPr id="15" name="14 Rectángulo"/>
          <p:cNvSpPr/>
          <p:nvPr/>
        </p:nvSpPr>
        <p:spPr>
          <a:xfrm>
            <a:off x="3419872" y="4437112"/>
            <a:ext cx="5472608" cy="40011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2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Calidad, Duración y Elegancia</a:t>
            </a:r>
            <a:endParaRPr lang="es-VE" sz="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 name="9 Rectángulo"/>
          <p:cNvSpPr/>
          <p:nvPr/>
        </p:nvSpPr>
        <p:spPr>
          <a:xfrm>
            <a:off x="7809980" y="6550223"/>
            <a:ext cx="1334020" cy="307777"/>
          </a:xfrm>
          <a:prstGeom prst="rect">
            <a:avLst/>
          </a:prstGeom>
        </p:spPr>
        <p:txBody>
          <a:bodyPr wrap="none">
            <a:spAutoFit/>
          </a:bodyPr>
          <a:lstStyle/>
          <a:p>
            <a:r>
              <a:rPr lang="es-VE" sz="1400" dirty="0" smtClean="0"/>
              <a:t>J-08009778-5</a:t>
            </a:r>
            <a:endParaRPr lang="es-VE" sz="1400" dirty="0"/>
          </a:p>
        </p:txBody>
      </p:sp>
      <p:sp>
        <p:nvSpPr>
          <p:cNvPr id="2" name="1 Rectángulo"/>
          <p:cNvSpPr/>
          <p:nvPr/>
        </p:nvSpPr>
        <p:spPr>
          <a:xfrm>
            <a:off x="3796684" y="2035246"/>
            <a:ext cx="4572000" cy="2042517"/>
          </a:xfrm>
          <a:prstGeom prst="rect">
            <a:avLst/>
          </a:prstGeom>
        </p:spPr>
        <p:txBody>
          <a:bodyPr>
            <a:spAutoFit/>
          </a:bodyPr>
          <a:lstStyle/>
          <a:p>
            <a:pPr algn="ctr"/>
            <a:r>
              <a:rPr lang="es-VE" sz="2800" b="1" i="1" kern="10" dirty="0" smtClean="0">
                <a:solidFill>
                  <a:srgbClr val="0D0D0D"/>
                </a:solidFill>
                <a:effectLst>
                  <a:outerShdw dist="45791" dir="2021404" algn="ctr" rotWithShape="0">
                    <a:srgbClr val="B2B2B2">
                      <a:alpha val="80000"/>
                    </a:srgbClr>
                  </a:outerShdw>
                </a:effectLst>
                <a:latin typeface="Times New Roman"/>
                <a:cs typeface="Times New Roman"/>
              </a:rPr>
              <a:t>Características y Especificaciones Técnicas </a:t>
            </a:r>
            <a:endParaRPr lang="es-VE" sz="2800" b="1" i="1" kern="10" dirty="0">
              <a:solidFill>
                <a:srgbClr val="0D0D0D"/>
              </a:solidFill>
              <a:effectLst>
                <a:outerShdw dist="45791" dir="2021404" algn="ctr" rotWithShape="0">
                  <a:srgbClr val="B2B2B2">
                    <a:alpha val="80000"/>
                  </a:srgbClr>
                </a:outerShdw>
              </a:effectLst>
              <a:latin typeface="Times New Roman"/>
              <a:cs typeface="Times New Roman"/>
            </a:endParaRPr>
          </a:p>
          <a:p>
            <a:pPr algn="ctr"/>
            <a:r>
              <a:rPr lang="es-VE" sz="2800" b="1" i="1" kern="10" dirty="0" smtClean="0">
                <a:solidFill>
                  <a:srgbClr val="0D0D0D"/>
                </a:solidFill>
                <a:effectLst>
                  <a:outerShdw dist="45791" dir="2021404" algn="ctr" rotWithShape="0">
                    <a:srgbClr val="B2B2B2">
                      <a:alpha val="80000"/>
                    </a:srgbClr>
                  </a:outerShdw>
                </a:effectLst>
                <a:latin typeface="Times New Roman"/>
                <a:cs typeface="Times New Roman"/>
              </a:rPr>
              <a:t>Lavadora </a:t>
            </a:r>
            <a:r>
              <a:rPr lang="es-VE" sz="2800" b="1" i="1" kern="10" dirty="0">
                <a:solidFill>
                  <a:srgbClr val="0D0D0D"/>
                </a:solidFill>
                <a:effectLst>
                  <a:outerShdw dist="45791" dir="2021404" algn="ctr" rotWithShape="0">
                    <a:srgbClr val="B2B2B2">
                      <a:alpha val="80000"/>
                    </a:srgbClr>
                  </a:outerShdw>
                </a:effectLst>
                <a:latin typeface="Times New Roman"/>
                <a:cs typeface="Times New Roman"/>
              </a:rPr>
              <a:t>Extractora</a:t>
            </a:r>
          </a:p>
          <a:p>
            <a:pPr algn="ctr"/>
            <a:r>
              <a:rPr lang="es-VE" sz="2800" b="1" i="1" kern="10" dirty="0" smtClean="0">
                <a:solidFill>
                  <a:srgbClr val="0D0D0D"/>
                </a:solidFill>
                <a:effectLst>
                  <a:outerShdw dist="45791" dir="2021404" algn="ctr" rotWithShape="0">
                    <a:srgbClr val="B2B2B2">
                      <a:alpha val="80000"/>
                    </a:srgbClr>
                  </a:outerShdw>
                </a:effectLst>
                <a:latin typeface="Times New Roman"/>
                <a:cs typeface="Times New Roman"/>
              </a:rPr>
              <a:t>Modelos – </a:t>
            </a:r>
            <a:r>
              <a:rPr lang="es-VE" sz="2800" b="1" i="1" kern="10" dirty="0" err="1" smtClean="0">
                <a:solidFill>
                  <a:srgbClr val="0D0D0D"/>
                </a:solidFill>
                <a:effectLst>
                  <a:outerShdw dist="45791" dir="2021404" algn="ctr" rotWithShape="0">
                    <a:srgbClr val="B2B2B2">
                      <a:alpha val="80000"/>
                    </a:srgbClr>
                  </a:outerShdw>
                </a:effectLst>
                <a:latin typeface="Times New Roman"/>
                <a:cs typeface="Times New Roman"/>
              </a:rPr>
              <a:t>Models</a:t>
            </a:r>
            <a:endParaRPr lang="es-VE" sz="2800" b="1" i="1" kern="10" dirty="0" smtClean="0">
              <a:solidFill>
                <a:srgbClr val="0D0D0D"/>
              </a:solidFill>
              <a:effectLst>
                <a:outerShdw dist="45791" dir="2021404" algn="ctr" rotWithShape="0">
                  <a:srgbClr val="B2B2B2">
                    <a:alpha val="80000"/>
                  </a:srgbClr>
                </a:outerShdw>
              </a:effectLst>
              <a:latin typeface="Times New Roman"/>
              <a:cs typeface="Times New Roman"/>
            </a:endParaRPr>
          </a:p>
          <a:p>
            <a:pPr algn="ctr"/>
            <a:r>
              <a:rPr lang="es-VE" sz="2800" b="1" i="1" kern="10" dirty="0" smtClean="0">
                <a:solidFill>
                  <a:srgbClr val="0D0D0D"/>
                </a:solidFill>
                <a:effectLst>
                  <a:outerShdw dist="45791" dir="2021404" algn="ctr" rotWithShape="0">
                    <a:srgbClr val="B2B2B2">
                      <a:alpha val="80000"/>
                    </a:srgbClr>
                  </a:outerShdw>
                </a:effectLst>
                <a:latin typeface="Times New Roman"/>
                <a:cs typeface="Times New Roman"/>
              </a:rPr>
              <a:t>LV50Z </a:t>
            </a:r>
            <a:r>
              <a:rPr lang="es-VE" sz="2800" b="1" i="1" kern="10" dirty="0">
                <a:solidFill>
                  <a:srgbClr val="0D0D0D"/>
                </a:solidFill>
                <a:effectLst>
                  <a:outerShdw dist="45791" dir="2021404" algn="ctr" rotWithShape="0">
                    <a:srgbClr val="B2B2B2">
                      <a:alpha val="80000"/>
                    </a:srgbClr>
                  </a:outerShdw>
                </a:effectLst>
                <a:latin typeface="Times New Roman"/>
                <a:cs typeface="Times New Roman"/>
              </a:rPr>
              <a:t>- LV75B - LV90B</a:t>
            </a:r>
          </a:p>
        </p:txBody>
      </p:sp>
      <p:pic>
        <p:nvPicPr>
          <p:cNvPr id="12" name="11 Imagen" descr="http://www.lavenca-anaco.com/images/experiencia.png"/>
          <p:cNvPicPr/>
          <p:nvPr/>
        </p:nvPicPr>
        <p:blipFill>
          <a:blip r:embed="rId5"/>
          <a:srcRect/>
          <a:stretch>
            <a:fillRect/>
          </a:stretch>
        </p:blipFill>
        <p:spPr bwMode="auto">
          <a:xfrm>
            <a:off x="2448827" y="1137798"/>
            <a:ext cx="755021" cy="636088"/>
          </a:xfrm>
          <a:prstGeom prst="rect">
            <a:avLst/>
          </a:prstGeom>
          <a:noFill/>
          <a:ln w="9525">
            <a:noFill/>
            <a:miter lim="800000"/>
            <a:headEnd/>
            <a:tailEnd/>
          </a:ln>
        </p:spPr>
      </p:pic>
    </p:spTree>
  </p:cSld>
  <p:clrMapOvr>
    <a:masterClrMapping/>
  </p:clrMapOvr>
  <p:transition>
    <p:check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0" y="1571612"/>
            <a:ext cx="8372444" cy="4383087"/>
          </a:xfrm>
        </p:spPr>
        <p:txBody>
          <a:bodyPr>
            <a:normAutofit fontScale="85000" lnSpcReduction="10000"/>
          </a:bodyPr>
          <a:lstStyle/>
          <a:p>
            <a:pPr lvl="1" algn="just">
              <a:buNone/>
            </a:pPr>
            <a:r>
              <a:rPr lang="es-VE" sz="1700" dirty="0" smtClean="0"/>
              <a:t>		</a:t>
            </a:r>
            <a:r>
              <a:rPr lang="es-VE" sz="1400" dirty="0" smtClean="0"/>
              <a:t>La Lavadora tiene que ser anclada firmemente a un piso de concreto, cuidando de manera particular su nivelación, para que la base asiente perfectamente al piso.</a:t>
            </a:r>
          </a:p>
          <a:p>
            <a:pPr lvl="1" algn="just">
              <a:buNone/>
            </a:pPr>
            <a:r>
              <a:rPr lang="es-VE" sz="1400" dirty="0" smtClean="0"/>
              <a:t>		La maquina debe quedar a una distancia no menor de (600mm) con respecto a la pared posterior, a fin de permitir todas las operaciones de mantenimiento y eventuales reparaciones.</a:t>
            </a:r>
          </a:p>
          <a:p>
            <a:pPr lvl="1" algn="just">
              <a:buNone/>
            </a:pPr>
            <a:r>
              <a:rPr lang="es-VE" sz="1400" dirty="0" smtClean="0"/>
              <a:t>		La conexión eléctrica se efectúa por medio de Cable TRIFASICO desde su interruptor termo magnético de (</a:t>
            </a:r>
            <a:r>
              <a:rPr lang="es-VE" sz="1400" dirty="0" smtClean="0">
                <a:latin typeface="Verdana" pitchFamily="34" charset="0"/>
                <a:ea typeface="Verdana" pitchFamily="34" charset="0"/>
                <a:cs typeface="Verdana" pitchFamily="34" charset="0"/>
              </a:rPr>
              <a:t>3X30A)</a:t>
            </a:r>
            <a:r>
              <a:rPr lang="es-VE" sz="1400" dirty="0" smtClean="0"/>
              <a:t>, hasta la regleta de conexión de la Lavadora. Sitúese frente a la Lavadora y observar la rotación de la Cesta en Centrifugado. Su rotación tendrá que ser siempre en sentido horario.. Si la rotación es en sentido contrario, invertir una de las fases en el interruptor termo magnético. </a:t>
            </a:r>
          </a:p>
          <a:p>
            <a:pPr lvl="1" algn="just">
              <a:buNone/>
            </a:pPr>
            <a:endParaRPr lang="es-VE" sz="1700" dirty="0" smtClean="0"/>
          </a:p>
          <a:p>
            <a:pPr lvl="1" algn="ctr">
              <a:buNone/>
            </a:pPr>
            <a:r>
              <a:rPr lang="es-VE" sz="1700" b="1" dirty="0" smtClean="0"/>
              <a:t>NO MODIFICAR LA INSTALACION ELECTRICA QUE POSEE LA PROPIA LAVADORA</a:t>
            </a:r>
          </a:p>
          <a:p>
            <a:pPr algn="just"/>
            <a:endParaRPr lang="es-VE" sz="1700" dirty="0" smtClean="0"/>
          </a:p>
          <a:p>
            <a:pPr lvl="1" algn="just"/>
            <a:r>
              <a:rPr lang="es-VE" sz="1400" dirty="0" smtClean="0"/>
              <a:t>Para la instalación, proceder de la siguiente manera:</a:t>
            </a:r>
          </a:p>
          <a:p>
            <a:pPr lvl="1" algn="just"/>
            <a:r>
              <a:rPr lang="es-VE" sz="1400" dirty="0" smtClean="0"/>
              <a:t>*	Destornillar el panel posterior de la Lavadora para poder tener acceso a los huecos de anclaje posteriores;</a:t>
            </a:r>
          </a:p>
          <a:p>
            <a:pPr lvl="1" algn="just"/>
            <a:r>
              <a:rPr lang="es-VE" sz="1400" dirty="0" smtClean="0"/>
              <a:t>*	Asentar la Lavadora sobre la base de concreto en correspondencia de los tornillos de anclaje de ¾”;</a:t>
            </a:r>
          </a:p>
          <a:p>
            <a:pPr lvl="1" algn="just"/>
            <a:r>
              <a:rPr lang="es-VE" sz="1400" dirty="0" smtClean="0"/>
              <a:t>*	Atornillar las respectivas tuercas, fijándolas muy firmemente, interponiendo una arandela de presión;</a:t>
            </a:r>
          </a:p>
          <a:p>
            <a:pPr lvl="1" algn="just"/>
            <a:r>
              <a:rPr lang="es-VE" sz="1400" dirty="0" smtClean="0"/>
              <a:t>*	Volver a poner en su sitio la tapa posterior;</a:t>
            </a:r>
          </a:p>
          <a:p>
            <a:pPr lvl="1" algn="just"/>
            <a:r>
              <a:rPr lang="es-VE" sz="1400" dirty="0" smtClean="0"/>
              <a:t>*	Conectar las dos mangueras a los respectivas tomas de agua (fría y caliente) con las dos válvulas de entrada 	de agua;</a:t>
            </a:r>
          </a:p>
          <a:p>
            <a:pPr lvl="1" algn="just"/>
            <a:r>
              <a:rPr lang="es-VE" sz="1400" dirty="0" smtClean="0"/>
              <a:t>*	Conectar una manguera a la válvula de desagüé hasta la tranquilla de la descarga;</a:t>
            </a:r>
            <a:br>
              <a:rPr lang="es-VE" sz="1400" dirty="0" smtClean="0"/>
            </a:br>
            <a:r>
              <a:rPr lang="es-VE" sz="1400" dirty="0" smtClean="0"/>
              <a:t>*	Conectar las tres fases </a:t>
            </a:r>
            <a:r>
              <a:rPr lang="es-VE" sz="1400" dirty="0" smtClean="0">
                <a:latin typeface="Verdana" pitchFamily="34" charset="0"/>
                <a:ea typeface="Verdana" pitchFamily="34" charset="0"/>
                <a:cs typeface="Verdana" pitchFamily="34" charset="0"/>
              </a:rPr>
              <a:t>(L1, L2 L3)</a:t>
            </a:r>
            <a:r>
              <a:rPr lang="es-VE" sz="1400" dirty="0" smtClean="0"/>
              <a:t> al respectivo interruptor electromagnético;</a:t>
            </a:r>
          </a:p>
          <a:p>
            <a:pPr lvl="1" algn="just"/>
            <a:endParaRPr lang="es-VE" sz="1400" dirty="0" smtClean="0"/>
          </a:p>
          <a:p>
            <a:pPr lvl="1" algn="just"/>
            <a:endParaRPr lang="es-VE" sz="1400" dirty="0" smtClean="0"/>
          </a:p>
          <a:p>
            <a:pPr lvl="3">
              <a:buNone/>
            </a:pPr>
            <a:endParaRPr lang="es-VE" sz="1500" dirty="0" smtClean="0"/>
          </a:p>
          <a:p>
            <a:pPr lvl="1">
              <a:buNone/>
            </a:pPr>
            <a:endParaRPr lang="es-VE" dirty="0"/>
          </a:p>
        </p:txBody>
      </p:sp>
      <p:sp>
        <p:nvSpPr>
          <p:cNvPr id="3" name="2 Título"/>
          <p:cNvSpPr>
            <a:spLocks noGrp="1"/>
          </p:cNvSpPr>
          <p:nvPr>
            <p:ph type="title"/>
          </p:nvPr>
        </p:nvSpPr>
        <p:spPr>
          <a:xfrm>
            <a:off x="628680" y="928670"/>
            <a:ext cx="8229600" cy="703282"/>
          </a:xfrm>
        </p:spPr>
        <p:txBody>
          <a:bodyPr>
            <a:normAutofit/>
          </a:bodyPr>
          <a:lstStyle/>
          <a:p>
            <a:pPr algn="ctr"/>
            <a:r>
              <a:rPr lang="es-VE" sz="2800" dirty="0" smtClean="0"/>
              <a:t>INSTALACION</a:t>
            </a:r>
            <a:endParaRPr lang="es-VE" sz="2800" dirty="0"/>
          </a:p>
        </p:txBody>
      </p:sp>
      <p:pic>
        <p:nvPicPr>
          <p:cNvPr id="4" name="3 Imagen"/>
          <p:cNvPicPr/>
          <p:nvPr/>
        </p:nvPicPr>
        <p:blipFill>
          <a:blip r:embed="rId2" cstate="print"/>
          <a:srcRect/>
          <a:stretch>
            <a:fillRect/>
          </a:stretch>
        </p:blipFill>
        <p:spPr bwMode="auto">
          <a:xfrm>
            <a:off x="251520" y="116632"/>
            <a:ext cx="8715436" cy="857256"/>
          </a:xfrm>
          <a:prstGeom prst="rect">
            <a:avLst/>
          </a:prstGeom>
          <a:noFill/>
          <a:ln w="9525">
            <a:noFill/>
            <a:miter lim="800000"/>
            <a:headEnd/>
            <a:tailEnd/>
          </a:ln>
        </p:spPr>
      </p:pic>
      <p:sp>
        <p:nvSpPr>
          <p:cNvPr id="5" name="4 Rectángulo"/>
          <p:cNvSpPr/>
          <p:nvPr/>
        </p:nvSpPr>
        <p:spPr>
          <a:xfrm>
            <a:off x="7862931" y="6581777"/>
            <a:ext cx="1334020" cy="307777"/>
          </a:xfrm>
          <a:prstGeom prst="rect">
            <a:avLst/>
          </a:prstGeom>
        </p:spPr>
        <p:txBody>
          <a:bodyPr wrap="none">
            <a:spAutoFit/>
          </a:bodyPr>
          <a:lstStyle/>
          <a:p>
            <a:r>
              <a:rPr lang="es-VE" sz="1400" dirty="0" smtClean="0"/>
              <a:t>J-08009778-5</a:t>
            </a:r>
            <a:endParaRPr lang="es-VE" sz="1400" dirty="0"/>
          </a:p>
        </p:txBody>
      </p:sp>
    </p:spTree>
  </p:cSld>
  <p:clrMapOvr>
    <a:masterClrMapping/>
  </p:clrMapOvr>
  <p:transition>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857232"/>
            <a:ext cx="8229600" cy="417530"/>
          </a:xfrm>
        </p:spPr>
        <p:txBody>
          <a:bodyPr>
            <a:normAutofit/>
          </a:bodyPr>
          <a:lstStyle/>
          <a:p>
            <a:pPr algn="ctr"/>
            <a:r>
              <a:rPr lang="es-VE" sz="1800" dirty="0" smtClean="0"/>
              <a:t>INSTALACION - ANCLAJE PARA LAVADORAS </a:t>
            </a:r>
            <a:endParaRPr lang="es-VE" sz="1800" dirty="0"/>
          </a:p>
        </p:txBody>
      </p:sp>
      <p:pic>
        <p:nvPicPr>
          <p:cNvPr id="5" name="4 Imagen"/>
          <p:cNvPicPr/>
          <p:nvPr/>
        </p:nvPicPr>
        <p:blipFill>
          <a:blip r:embed="rId2" cstate="print"/>
          <a:srcRect/>
          <a:stretch>
            <a:fillRect/>
          </a:stretch>
        </p:blipFill>
        <p:spPr bwMode="auto">
          <a:xfrm>
            <a:off x="251520" y="43062"/>
            <a:ext cx="8715436" cy="857256"/>
          </a:xfrm>
          <a:prstGeom prst="rect">
            <a:avLst/>
          </a:prstGeom>
          <a:noFill/>
          <a:ln w="9525">
            <a:noFill/>
            <a:miter lim="800000"/>
            <a:headEnd/>
            <a:tailEnd/>
          </a:ln>
        </p:spPr>
      </p:pic>
      <p:sp>
        <p:nvSpPr>
          <p:cNvPr id="6" name="5 Rectángulo"/>
          <p:cNvSpPr/>
          <p:nvPr/>
        </p:nvSpPr>
        <p:spPr>
          <a:xfrm>
            <a:off x="7847788" y="6566026"/>
            <a:ext cx="1334020" cy="307777"/>
          </a:xfrm>
          <a:prstGeom prst="rect">
            <a:avLst/>
          </a:prstGeom>
        </p:spPr>
        <p:txBody>
          <a:bodyPr wrap="none">
            <a:spAutoFit/>
          </a:bodyPr>
          <a:lstStyle/>
          <a:p>
            <a:r>
              <a:rPr lang="es-VE" sz="1400" dirty="0" smtClean="0"/>
              <a:t>J-08009778-5</a:t>
            </a:r>
            <a:endParaRPr lang="es-VE" sz="1400" dirty="0"/>
          </a:p>
        </p:txBody>
      </p:sp>
      <p:pic>
        <p:nvPicPr>
          <p:cNvPr id="9" name="3 Marcador de contenido"/>
          <p:cNvPicPr>
            <a:picLocks noGrp="1"/>
          </p:cNvPicPr>
          <p:nvPr>
            <p:ph idx="1"/>
          </p:nvPr>
        </p:nvPicPr>
        <p:blipFill>
          <a:blip r:embed="rId3"/>
          <a:srcRect/>
          <a:stretch>
            <a:fillRect/>
          </a:stretch>
        </p:blipFill>
        <p:spPr bwMode="auto">
          <a:xfrm>
            <a:off x="1403648" y="1268760"/>
            <a:ext cx="6264696" cy="4824536"/>
          </a:xfrm>
          <a:prstGeom prst="rect">
            <a:avLst/>
          </a:prstGeom>
          <a:noFill/>
          <a:ln w="9525">
            <a:noFill/>
            <a:miter lim="800000"/>
            <a:headEnd/>
            <a:tailEnd/>
          </a:ln>
        </p:spPr>
      </p:pic>
    </p:spTree>
  </p:cSld>
  <p:clrMapOvr>
    <a:masterClrMapping/>
  </p:clrMapOvr>
  <p:transition>
    <p:zoom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VE" sz="1400" b="1" dirty="0" smtClean="0"/>
          </a:p>
          <a:p>
            <a:r>
              <a:rPr lang="es-VE" sz="1600" b="1" dirty="0" smtClean="0"/>
              <a:t>Para poner en marcha la Lavadora, operar de la siguiente forma:</a:t>
            </a:r>
          </a:p>
          <a:p>
            <a:endParaRPr lang="es-VE" sz="1400" dirty="0" smtClean="0"/>
          </a:p>
          <a:p>
            <a:pPr lvl="1">
              <a:buNone/>
            </a:pPr>
            <a:r>
              <a:rPr lang="es-VE" sz="1400" dirty="0" smtClean="0"/>
              <a:t>	*	Depositar en la cesta lo que se vaya a lavar y cerrar la puerta;</a:t>
            </a:r>
          </a:p>
          <a:p>
            <a:pPr lvl="1">
              <a:buNone/>
            </a:pPr>
            <a:r>
              <a:rPr lang="es-VE" sz="1400" dirty="0" smtClean="0"/>
              <a:t>	*	Colocar el detergente en su respectiva caja y bajar la tapa;</a:t>
            </a:r>
          </a:p>
          <a:p>
            <a:pPr lvl="1">
              <a:buNone/>
            </a:pPr>
            <a:r>
              <a:rPr lang="es-VE" sz="1400" dirty="0" smtClean="0"/>
              <a:t>	*	Controlar que el programador se encuentre en posición de STOP;</a:t>
            </a:r>
          </a:p>
          <a:p>
            <a:pPr lvl="1">
              <a:buNone/>
            </a:pPr>
            <a:r>
              <a:rPr lang="es-VE" sz="1400" dirty="0" smtClean="0"/>
              <a:t>	*	Colocar el interruptor termo magnético en posición ON;</a:t>
            </a:r>
          </a:p>
          <a:p>
            <a:pPr lvl="1">
              <a:buNone/>
            </a:pPr>
            <a:r>
              <a:rPr lang="es-VE" sz="1400" dirty="0" smtClean="0"/>
              <a:t>	*	Abrir las llaves de paso de las dos tomas de agua;</a:t>
            </a:r>
          </a:p>
          <a:p>
            <a:pPr lvl="1">
              <a:buNone/>
            </a:pPr>
            <a:r>
              <a:rPr lang="es-VE" sz="1400" dirty="0" smtClean="0"/>
              <a:t>	*	Halar la perilla del programador (se encenderá la luz piloto y empezara a llenarse de agua).</a:t>
            </a:r>
          </a:p>
          <a:p>
            <a:pPr lvl="1"/>
            <a:endParaRPr lang="es-VE" sz="1400" dirty="0" smtClean="0"/>
          </a:p>
          <a:p>
            <a:pPr lvl="1">
              <a:buNone/>
            </a:pPr>
            <a:r>
              <a:rPr lang="es-VE" sz="1400" dirty="0" smtClean="0"/>
              <a:t>	La Lavadora no iniciara el ciclo de lavado (Rotación de la Cesta) hasta tanto no haya cargado suficiente cantidad de agua.</a:t>
            </a:r>
          </a:p>
          <a:p>
            <a:pPr lvl="1">
              <a:buNone/>
            </a:pPr>
            <a:endParaRPr lang="es-VE" sz="1400" dirty="0" smtClean="0"/>
          </a:p>
          <a:p>
            <a:pPr lvl="1" algn="ctr">
              <a:buNone/>
            </a:pPr>
            <a:r>
              <a:rPr lang="es-VE" sz="1600" b="1" dirty="0" smtClean="0"/>
              <a:t>IMPORTANTE</a:t>
            </a:r>
            <a:endParaRPr lang="es-VE" sz="1400" dirty="0" smtClean="0"/>
          </a:p>
          <a:p>
            <a:pPr lvl="1">
              <a:buNone/>
            </a:pPr>
            <a:r>
              <a:rPr lang="es-VE" sz="1400" dirty="0" smtClean="0"/>
              <a:t>	*	La Lavadora necesita trabajar con toda su capacidad;</a:t>
            </a:r>
          </a:p>
          <a:p>
            <a:pPr lvl="1">
              <a:buNone/>
            </a:pPr>
            <a:r>
              <a:rPr lang="es-VE" sz="1400" dirty="0" smtClean="0"/>
              <a:t>	*	Trabajando con menor peso aumentan las posibilidades de vibraciones, debido a que 	durante la centrifuga la ropa se acumula en un  solo punto desbalance ando la cesta. </a:t>
            </a:r>
          </a:p>
          <a:p>
            <a:pPr lvl="1"/>
            <a:endParaRPr lang="es-VE" sz="1400" dirty="0" smtClean="0"/>
          </a:p>
          <a:p>
            <a:endParaRPr lang="es-VE" dirty="0"/>
          </a:p>
        </p:txBody>
      </p:sp>
      <p:sp>
        <p:nvSpPr>
          <p:cNvPr id="3" name="2 Título"/>
          <p:cNvSpPr>
            <a:spLocks noGrp="1"/>
          </p:cNvSpPr>
          <p:nvPr>
            <p:ph type="title"/>
          </p:nvPr>
        </p:nvSpPr>
        <p:spPr>
          <a:xfrm>
            <a:off x="457200" y="964464"/>
            <a:ext cx="8229600" cy="631844"/>
          </a:xfrm>
        </p:spPr>
        <p:txBody>
          <a:bodyPr>
            <a:normAutofit/>
          </a:bodyPr>
          <a:lstStyle/>
          <a:p>
            <a:pPr algn="ctr"/>
            <a:r>
              <a:rPr lang="es-VE" sz="3200" dirty="0" smtClean="0"/>
              <a:t>OPERACIONES</a:t>
            </a:r>
            <a:endParaRPr lang="es-VE" sz="3200" dirty="0"/>
          </a:p>
        </p:txBody>
      </p:sp>
      <p:pic>
        <p:nvPicPr>
          <p:cNvPr id="4" name="3 Imagen"/>
          <p:cNvPicPr/>
          <p:nvPr/>
        </p:nvPicPr>
        <p:blipFill>
          <a:blip r:embed="rId2" cstate="print"/>
          <a:srcRect/>
          <a:stretch>
            <a:fillRect/>
          </a:stretch>
        </p:blipFill>
        <p:spPr bwMode="auto">
          <a:xfrm>
            <a:off x="251520" y="116632"/>
            <a:ext cx="8715436" cy="857256"/>
          </a:xfrm>
          <a:prstGeom prst="rect">
            <a:avLst/>
          </a:prstGeom>
          <a:noFill/>
          <a:ln w="9525">
            <a:noFill/>
            <a:miter lim="800000"/>
            <a:headEnd/>
            <a:tailEnd/>
          </a:ln>
        </p:spPr>
      </p:pic>
      <p:sp>
        <p:nvSpPr>
          <p:cNvPr id="5" name="4 Rectángulo"/>
          <p:cNvSpPr/>
          <p:nvPr/>
        </p:nvSpPr>
        <p:spPr>
          <a:xfrm>
            <a:off x="7862412" y="6555516"/>
            <a:ext cx="1334020" cy="307777"/>
          </a:xfrm>
          <a:prstGeom prst="rect">
            <a:avLst/>
          </a:prstGeom>
        </p:spPr>
        <p:txBody>
          <a:bodyPr wrap="none">
            <a:spAutoFit/>
          </a:bodyPr>
          <a:lstStyle/>
          <a:p>
            <a:r>
              <a:rPr lang="es-VE" sz="1400" dirty="0" smtClean="0"/>
              <a:t>J-08009778-5</a:t>
            </a:r>
            <a:endParaRPr lang="es-VE" sz="1400" dirty="0"/>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92500" lnSpcReduction="10000"/>
          </a:bodyPr>
          <a:lstStyle/>
          <a:p>
            <a:pPr lvl="1" algn="just"/>
            <a:r>
              <a:rPr lang="es-VE" sz="1700" dirty="0" smtClean="0"/>
              <a:t>Para que su equipo nunca deje de trabajar como es debido y evitar costosas interrupciones en la organización de su Lavandería, además de alargar la vida útil de su equipo. Requiere que se efectúen algunas revisiones periódicas:  </a:t>
            </a:r>
          </a:p>
          <a:p>
            <a:pPr algn="just"/>
            <a:endParaRPr lang="es-VE" sz="1700" dirty="0" smtClean="0"/>
          </a:p>
          <a:p>
            <a:pPr lvl="1"/>
            <a:r>
              <a:rPr lang="es-VE" sz="1500" b="1" u="sng" dirty="0" smtClean="0"/>
              <a:t>CADA DIA:</a:t>
            </a:r>
          </a:p>
          <a:p>
            <a:pPr lvl="3">
              <a:buNone/>
            </a:pPr>
            <a:r>
              <a:rPr lang="es-VE" sz="1500" dirty="0" smtClean="0"/>
              <a:t>A) Al terminar el día de trabajo, limpiar la caja de detergente de residuos del mismo; </a:t>
            </a:r>
          </a:p>
          <a:p>
            <a:pPr lvl="3">
              <a:buNone/>
            </a:pPr>
            <a:r>
              <a:rPr lang="es-VE" sz="1500" dirty="0" smtClean="0"/>
              <a:t>B) Limpiar la </a:t>
            </a:r>
            <a:r>
              <a:rPr lang="es-VE" sz="1500" dirty="0" err="1" smtClean="0"/>
              <a:t>Empacadura</a:t>
            </a:r>
            <a:r>
              <a:rPr lang="es-VE" sz="1500" dirty="0" smtClean="0"/>
              <a:t> de la Puerta;</a:t>
            </a:r>
          </a:p>
          <a:p>
            <a:pPr lvl="3">
              <a:buNone/>
            </a:pPr>
            <a:r>
              <a:rPr lang="es-VE" sz="1500" dirty="0" smtClean="0"/>
              <a:t>C) Cuando no se usa la Lavadora o al finalizar el día de trabajo, dejar la puerta abierta                      para que la </a:t>
            </a:r>
            <a:r>
              <a:rPr lang="es-VE" sz="1500" dirty="0" err="1" smtClean="0"/>
              <a:t>empacadura</a:t>
            </a:r>
            <a:r>
              <a:rPr lang="es-VE" sz="1500" dirty="0" smtClean="0"/>
              <a:t>, al secarse, no pierda suavidad y adherencia. </a:t>
            </a:r>
          </a:p>
          <a:p>
            <a:pPr lvl="3">
              <a:buNone/>
            </a:pPr>
            <a:endParaRPr lang="es-VE" sz="1500" dirty="0" smtClean="0"/>
          </a:p>
          <a:p>
            <a:pPr lvl="1"/>
            <a:r>
              <a:rPr lang="es-VE" sz="1500" b="1" u="sng" dirty="0" smtClean="0"/>
              <a:t>CADA SEMANA: </a:t>
            </a:r>
          </a:p>
          <a:p>
            <a:pPr>
              <a:buNone/>
            </a:pPr>
            <a:r>
              <a:rPr lang="es-VE" sz="1500" dirty="0" smtClean="0"/>
              <a:t>		A)Controlar el ajuste de las correas , tienen que tener un juego de no mas de 1”;</a:t>
            </a:r>
          </a:p>
          <a:p>
            <a:pPr>
              <a:buNone/>
            </a:pPr>
            <a:r>
              <a:rPr lang="es-VE" sz="1500" dirty="0" smtClean="0"/>
              <a:t>		B) Controlar el ajuste de las tuercas de anclaje, sobretodo en los primeros tiempos de uso;	C) Limpiar los filtros de las Válvulas de entrada de agua;</a:t>
            </a:r>
          </a:p>
          <a:p>
            <a:pPr>
              <a:buNone/>
            </a:pPr>
            <a:r>
              <a:rPr lang="es-VE" sz="1500" dirty="0" smtClean="0"/>
              <a:t>		D)Limpiar la Válvula de Desagüe.</a:t>
            </a:r>
          </a:p>
          <a:p>
            <a:pPr>
              <a:buNone/>
            </a:pPr>
            <a:r>
              <a:rPr lang="es-VE" sz="1500" dirty="0" smtClean="0"/>
              <a:t>	</a:t>
            </a:r>
          </a:p>
          <a:p>
            <a:pPr lvl="1"/>
            <a:r>
              <a:rPr lang="es-VE" sz="1500" b="1" u="sng" dirty="0" smtClean="0"/>
              <a:t>CADA MES:</a:t>
            </a:r>
          </a:p>
          <a:p>
            <a:pPr lvl="2"/>
            <a:r>
              <a:rPr lang="es-VE" sz="1500" dirty="0" smtClean="0"/>
              <a:t>A) Controlar el ajuste de los tornillos del soporte;</a:t>
            </a:r>
          </a:p>
          <a:p>
            <a:pPr lvl="2"/>
            <a:r>
              <a:rPr lang="es-VE" sz="1500" dirty="0" smtClean="0"/>
              <a:t>B) Controlar el ajuste de los tornillos de las abrazaderas del tambor.  </a:t>
            </a:r>
          </a:p>
          <a:p>
            <a:endParaRPr lang="es-VE" dirty="0"/>
          </a:p>
        </p:txBody>
      </p:sp>
      <p:sp>
        <p:nvSpPr>
          <p:cNvPr id="3" name="2 Título"/>
          <p:cNvSpPr>
            <a:spLocks noGrp="1"/>
          </p:cNvSpPr>
          <p:nvPr>
            <p:ph type="title"/>
          </p:nvPr>
        </p:nvSpPr>
        <p:spPr>
          <a:xfrm>
            <a:off x="428596" y="928670"/>
            <a:ext cx="8229600" cy="560406"/>
          </a:xfrm>
        </p:spPr>
        <p:txBody>
          <a:bodyPr>
            <a:noAutofit/>
          </a:bodyPr>
          <a:lstStyle/>
          <a:p>
            <a:pPr algn="ctr"/>
            <a:r>
              <a:rPr lang="es-VE" sz="3200" dirty="0" smtClean="0"/>
              <a:t>MANTENIMIENTO</a:t>
            </a:r>
            <a:endParaRPr lang="es-VE" sz="3200" dirty="0"/>
          </a:p>
        </p:txBody>
      </p:sp>
      <p:pic>
        <p:nvPicPr>
          <p:cNvPr id="4" name="3 Imagen"/>
          <p:cNvPicPr/>
          <p:nvPr/>
        </p:nvPicPr>
        <p:blipFill>
          <a:blip r:embed="rId2" cstate="print"/>
          <a:srcRect/>
          <a:stretch>
            <a:fillRect/>
          </a:stretch>
        </p:blipFill>
        <p:spPr bwMode="auto">
          <a:xfrm>
            <a:off x="251520" y="116632"/>
            <a:ext cx="8715436" cy="857256"/>
          </a:xfrm>
          <a:prstGeom prst="rect">
            <a:avLst/>
          </a:prstGeom>
          <a:noFill/>
          <a:ln w="9525">
            <a:noFill/>
            <a:miter lim="800000"/>
            <a:headEnd/>
            <a:tailEnd/>
          </a:ln>
        </p:spPr>
      </p:pic>
      <p:sp>
        <p:nvSpPr>
          <p:cNvPr id="5" name="4 Rectángulo"/>
          <p:cNvSpPr/>
          <p:nvPr/>
        </p:nvSpPr>
        <p:spPr>
          <a:xfrm>
            <a:off x="7862530" y="6592263"/>
            <a:ext cx="1334020" cy="307777"/>
          </a:xfrm>
          <a:prstGeom prst="rect">
            <a:avLst/>
          </a:prstGeom>
        </p:spPr>
        <p:txBody>
          <a:bodyPr wrap="none">
            <a:spAutoFit/>
          </a:bodyPr>
          <a:lstStyle/>
          <a:p>
            <a:r>
              <a:rPr lang="es-VE" sz="1400" smtClean="0"/>
              <a:t>J-08009778-5</a:t>
            </a:r>
            <a:endParaRPr lang="es-VE" sz="1400" dirty="0"/>
          </a:p>
        </p:txBody>
      </p:sp>
    </p:spTree>
  </p:cSld>
  <p:clrMapOvr>
    <a:masterClrMapping/>
  </p:clrMapOvr>
  <p:transition>
    <p:comb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71546"/>
            <a:ext cx="8229600" cy="4935745"/>
          </a:xfrm>
        </p:spPr>
        <p:txBody>
          <a:bodyPr>
            <a:normAutofit fontScale="25000" lnSpcReduction="20000"/>
          </a:bodyPr>
          <a:lstStyle/>
          <a:p>
            <a:pPr algn="just">
              <a:buNone/>
            </a:pPr>
            <a:r>
              <a:rPr lang="es-ES" sz="4000" b="1" i="1" dirty="0" smtClean="0"/>
              <a:t>		Lavadoras </a:t>
            </a:r>
            <a:r>
              <a:rPr lang="es-ES" sz="4000" b="1" i="1" dirty="0"/>
              <a:t>y Secadoras Industriales, C.A., (LAVENCA).</a:t>
            </a:r>
            <a:r>
              <a:rPr lang="es-ES" sz="4000" dirty="0"/>
              <a:t> </a:t>
            </a:r>
            <a:r>
              <a:rPr lang="es-ES" sz="4000" b="1" i="1" dirty="0"/>
              <a:t>Firma de reconocida experiencia nacional e internacional </a:t>
            </a:r>
            <a:r>
              <a:rPr lang="es-ES" sz="4000" b="1" i="1" dirty="0" smtClean="0"/>
              <a:t>en el Diseño, Fabricación, Venta,  Instalación, Mantenimiento y Servicio de Lavadoras y Secadoras Industriales, </a:t>
            </a:r>
            <a:r>
              <a:rPr lang="es-ES" sz="4000" b="1" i="1" dirty="0"/>
              <a:t>les agradece por haber escogido </a:t>
            </a:r>
            <a:r>
              <a:rPr lang="es-ES" sz="4000" b="1" i="1" dirty="0" smtClean="0"/>
              <a:t>uno de nuestros Productos, totalmente “Hecho en Venezuela”. </a:t>
            </a:r>
          </a:p>
          <a:p>
            <a:pPr algn="just">
              <a:buNone/>
            </a:pPr>
            <a:endParaRPr lang="es-VE" sz="4000" b="1" dirty="0"/>
          </a:p>
          <a:p>
            <a:pPr algn="just">
              <a:buNone/>
            </a:pPr>
            <a:r>
              <a:rPr lang="es-ES" sz="4000" i="1" dirty="0" smtClean="0"/>
              <a:t>	</a:t>
            </a:r>
            <a:r>
              <a:rPr lang="es-ES" sz="4000" i="1" dirty="0"/>
              <a:t> </a:t>
            </a:r>
            <a:r>
              <a:rPr lang="es-ES" sz="4000" i="1" dirty="0" smtClean="0"/>
              <a:t>	</a:t>
            </a:r>
            <a:r>
              <a:rPr lang="es-ES" sz="4000" b="1" i="1" dirty="0" smtClean="0"/>
              <a:t>Los </a:t>
            </a:r>
            <a:r>
              <a:rPr lang="es-ES" sz="4000" b="1" i="1" dirty="0"/>
              <a:t>resultados de muchos años de experiencia en diferentes lugares del mundo y en variadas condiciones climáticas se </a:t>
            </a:r>
            <a:r>
              <a:rPr lang="es-ES" sz="4000" b="1" i="1" dirty="0" smtClean="0"/>
              <a:t>han reunido </a:t>
            </a:r>
            <a:r>
              <a:rPr lang="es-ES" sz="4000" b="1" i="1" dirty="0"/>
              <a:t>para presentar un servicio eficiente y duradero en está lavadora exprimidora</a:t>
            </a:r>
            <a:r>
              <a:rPr lang="es-ES" sz="4000" b="1" i="1" dirty="0" smtClean="0"/>
              <a:t>.</a:t>
            </a:r>
          </a:p>
          <a:p>
            <a:pPr algn="just">
              <a:buNone/>
            </a:pPr>
            <a:endParaRPr lang="es-VE" sz="4000" b="1" dirty="0"/>
          </a:p>
          <a:p>
            <a:pPr algn="just">
              <a:buNone/>
            </a:pPr>
            <a:r>
              <a:rPr lang="es-ES" sz="4000" b="1" i="1" dirty="0"/>
              <a:t> </a:t>
            </a:r>
            <a:r>
              <a:rPr lang="es-ES" sz="4000" b="1" i="1" dirty="0" smtClean="0"/>
              <a:t>		Economía </a:t>
            </a:r>
            <a:r>
              <a:rPr lang="es-ES" sz="4000" b="1" i="1" dirty="0"/>
              <a:t>en las operaciones y una selección minuciosa en los materiales para su fabricación, al igual que la mano de obra, </a:t>
            </a:r>
            <a:r>
              <a:rPr lang="es-ES" sz="4000" b="1" i="1" dirty="0" smtClean="0"/>
              <a:t>ha sido la constante preocupación del Departamento Tecnecio para afianzar aun más el prestigio de la Empresa LAVENCA. </a:t>
            </a:r>
          </a:p>
          <a:p>
            <a:pPr algn="just">
              <a:buNone/>
            </a:pPr>
            <a:endParaRPr lang="es-VE" sz="4000" dirty="0" smtClean="0"/>
          </a:p>
          <a:p>
            <a:pPr algn="ctr">
              <a:buNone/>
            </a:pPr>
            <a:r>
              <a:rPr lang="es-ES" sz="4000" b="1" u="sng" dirty="0" smtClean="0"/>
              <a:t>Fábrica </a:t>
            </a:r>
            <a:r>
              <a:rPr lang="es-ES" sz="4000" b="1" u="sng" dirty="0"/>
              <a:t>y Oficinas:</a:t>
            </a:r>
            <a:endParaRPr lang="es-VE" sz="4000" dirty="0"/>
          </a:p>
          <a:p>
            <a:pPr algn="ctr">
              <a:buNone/>
            </a:pPr>
            <a:r>
              <a:rPr lang="es-ES" sz="4000" b="1" dirty="0"/>
              <a:t>Av. Zulia cruce con calle Democracia No. 02, Sector Pueblo Nuevo</a:t>
            </a:r>
            <a:endParaRPr lang="es-VE" sz="4000" b="1" dirty="0"/>
          </a:p>
          <a:p>
            <a:pPr algn="ctr">
              <a:buNone/>
            </a:pPr>
            <a:r>
              <a:rPr lang="es-ES" sz="4000" b="1" dirty="0"/>
              <a:t>Zona Postal 6003 – Apartado Postal No. 25</a:t>
            </a:r>
            <a:endParaRPr lang="es-VE" sz="4000" b="1" dirty="0"/>
          </a:p>
          <a:p>
            <a:pPr algn="ctr">
              <a:buNone/>
            </a:pPr>
            <a:r>
              <a:rPr lang="es-ES" sz="4000" b="1" dirty="0"/>
              <a:t>Telefax: 58-282-4221136 – Directo: </a:t>
            </a:r>
            <a:r>
              <a:rPr lang="es-ES" sz="4000" b="1" dirty="0" smtClean="0"/>
              <a:t>58-282-5144389</a:t>
            </a:r>
            <a:endParaRPr lang="es-VE" sz="4000" b="1" dirty="0"/>
          </a:p>
          <a:p>
            <a:pPr algn="ctr">
              <a:buNone/>
            </a:pPr>
            <a:r>
              <a:rPr lang="es-VE" sz="4000" dirty="0"/>
              <a:t>E-Mail</a:t>
            </a:r>
            <a:r>
              <a:rPr lang="es-VE" sz="4000" b="1" dirty="0"/>
              <a:t>:   </a:t>
            </a:r>
            <a:r>
              <a:rPr lang="es-VE" sz="4000" b="1" u="sng" dirty="0"/>
              <a:t>info@lavenca-anaco.com</a:t>
            </a:r>
            <a:r>
              <a:rPr lang="es-VE" sz="4000" b="1" dirty="0"/>
              <a:t> / </a:t>
            </a:r>
            <a:r>
              <a:rPr lang="es-VE" sz="4000" b="1" u="sng" dirty="0" smtClean="0"/>
              <a:t>ventas@lavenca-anaco.com</a:t>
            </a:r>
            <a:endParaRPr lang="es-VE" sz="4000" b="1" dirty="0"/>
          </a:p>
          <a:p>
            <a:pPr algn="ctr">
              <a:buNone/>
            </a:pPr>
            <a:r>
              <a:rPr lang="en-US" sz="4000" dirty="0" smtClean="0"/>
              <a:t>       Web </a:t>
            </a:r>
            <a:r>
              <a:rPr lang="en-US" sz="4000" dirty="0"/>
              <a:t>Site:  </a:t>
            </a:r>
            <a:r>
              <a:rPr lang="en-US" sz="4000" b="1" u="sng" dirty="0" smtClean="0"/>
              <a:t>www.lavenca-anaco.com</a:t>
            </a:r>
          </a:p>
          <a:p>
            <a:pPr algn="ctr">
              <a:buNone/>
            </a:pPr>
            <a:endParaRPr lang="en-US" sz="4000" b="1" u="sng" dirty="0" smtClean="0"/>
          </a:p>
          <a:p>
            <a:pPr algn="ctr"/>
            <a:endParaRPr lang="es-VE" sz="4000" u="sng" dirty="0" smtClean="0"/>
          </a:p>
          <a:p>
            <a:pPr>
              <a:buNone/>
            </a:pPr>
            <a:r>
              <a:rPr lang="es-VE" sz="4000" b="1" dirty="0" smtClean="0"/>
              <a:t>                                                       </a:t>
            </a:r>
          </a:p>
          <a:p>
            <a:pPr>
              <a:buNone/>
            </a:pPr>
            <a:endParaRPr lang="es-VE" sz="4000" b="1" dirty="0" smtClean="0"/>
          </a:p>
          <a:p>
            <a:pPr>
              <a:buNone/>
            </a:pPr>
            <a:r>
              <a:rPr lang="es-VE" sz="4000" b="1" dirty="0" smtClean="0"/>
              <a:t>			@</a:t>
            </a:r>
            <a:r>
              <a:rPr lang="es-VE" sz="4000" b="1" dirty="0" err="1" smtClean="0"/>
              <a:t>lavenca</a:t>
            </a:r>
            <a:r>
              <a:rPr lang="es-VE" sz="4000" dirty="0" smtClean="0"/>
              <a:t>                                      </a:t>
            </a:r>
            <a:r>
              <a:rPr lang="es-VE" sz="4000" b="1" dirty="0" err="1" smtClean="0"/>
              <a:t>lavenca</a:t>
            </a:r>
            <a:r>
              <a:rPr lang="es-VE" sz="4000" b="1" dirty="0" smtClean="0"/>
              <a:t>                                  lavadoras </a:t>
            </a:r>
            <a:r>
              <a:rPr lang="es-VE" sz="4000" b="1" dirty="0"/>
              <a:t>y secadoras </a:t>
            </a:r>
            <a:r>
              <a:rPr lang="es-VE" sz="4000" b="1" dirty="0" smtClean="0"/>
              <a:t>industriales</a:t>
            </a:r>
          </a:p>
          <a:p>
            <a:pPr>
              <a:buNone/>
            </a:pPr>
            <a:endParaRPr lang="es-VE" sz="4000" dirty="0"/>
          </a:p>
          <a:p>
            <a:pPr algn="ctr">
              <a:buNone/>
            </a:pPr>
            <a:r>
              <a:rPr lang="es-VE" sz="4000" b="1" dirty="0"/>
              <a:t>ANACO – EDO.ANZOATEGUI – VENEZUELA</a:t>
            </a:r>
          </a:p>
          <a:p>
            <a:pPr algn="just">
              <a:buNone/>
            </a:pPr>
            <a:endParaRPr lang="es-VE" sz="4000" dirty="0"/>
          </a:p>
          <a:p>
            <a:pPr algn="just">
              <a:buNone/>
            </a:pPr>
            <a:r>
              <a:rPr lang="es-VE" sz="4000" i="1" dirty="0"/>
              <a:t>	</a:t>
            </a:r>
            <a:r>
              <a:rPr lang="es-VE" sz="4000" i="1" dirty="0" smtClean="0"/>
              <a:t>	</a:t>
            </a:r>
            <a:r>
              <a:rPr lang="es-VE" sz="4000" b="1" i="1" dirty="0" smtClean="0"/>
              <a:t>Las lavadoras LAVENCA, han sido diseñadas y proyectadas pensando en las necesidades y exigencias de nuestros Clientes y en particular a un rápido y fácil mantenimiento.</a:t>
            </a:r>
          </a:p>
          <a:p>
            <a:pPr algn="just">
              <a:buNone/>
            </a:pPr>
            <a:r>
              <a:rPr lang="es-VE" sz="4000" b="1" i="1" dirty="0" smtClean="0"/>
              <a:t>		No requiere engrase y todos sus elementos componentes son de simple reposición.</a:t>
            </a:r>
          </a:p>
          <a:p>
            <a:pPr algn="just">
              <a:buNone/>
            </a:pPr>
            <a:r>
              <a:rPr lang="es-VE" sz="4000" b="1" i="1" dirty="0" smtClean="0"/>
              <a:t>		Su programa de lavado estandarizado se adecua a las diferentes necesidades</a:t>
            </a:r>
            <a:r>
              <a:rPr lang="es-VE" sz="4000" b="1" i="1" dirty="0"/>
              <a:t>.</a:t>
            </a:r>
            <a:endParaRPr lang="es-VE" sz="4000" b="1" dirty="0"/>
          </a:p>
          <a:p>
            <a:endParaRPr lang="es-VE" b="1" dirty="0"/>
          </a:p>
        </p:txBody>
      </p:sp>
      <p:pic>
        <p:nvPicPr>
          <p:cNvPr id="4" name="3 Imagen"/>
          <p:cNvPicPr/>
          <p:nvPr/>
        </p:nvPicPr>
        <p:blipFill>
          <a:blip r:embed="rId2" cstate="print"/>
          <a:srcRect/>
          <a:stretch>
            <a:fillRect/>
          </a:stretch>
        </p:blipFill>
        <p:spPr bwMode="auto">
          <a:xfrm>
            <a:off x="285720" y="142852"/>
            <a:ext cx="8715436" cy="857256"/>
          </a:xfrm>
          <a:prstGeom prst="rect">
            <a:avLst/>
          </a:prstGeom>
          <a:noFill/>
          <a:ln w="9525">
            <a:noFill/>
            <a:miter lim="800000"/>
            <a:headEnd/>
            <a:tailEnd/>
          </a:ln>
        </p:spPr>
      </p:pic>
      <p:pic>
        <p:nvPicPr>
          <p:cNvPr id="5" name="4 Imagen" descr="http://www.caritas.es/ImagesRepository/74bebaf8.jpg"/>
          <p:cNvPicPr/>
          <p:nvPr/>
        </p:nvPicPr>
        <p:blipFill>
          <a:blip r:embed="rId3" cstate="print"/>
          <a:srcRect/>
          <a:stretch>
            <a:fillRect/>
          </a:stretch>
        </p:blipFill>
        <p:spPr bwMode="auto">
          <a:xfrm>
            <a:off x="1763688" y="3861048"/>
            <a:ext cx="648072" cy="576064"/>
          </a:xfrm>
          <a:prstGeom prst="rect">
            <a:avLst/>
          </a:prstGeom>
          <a:noFill/>
          <a:ln w="9525">
            <a:noFill/>
            <a:miter lim="800000"/>
            <a:headEnd/>
            <a:tailEnd/>
          </a:ln>
        </p:spPr>
      </p:pic>
      <p:pic>
        <p:nvPicPr>
          <p:cNvPr id="6" name="5 Imagen" descr="http://www.gopango.com/blog/wp-content/uploads/2013/05/instagram-logo.jpg"/>
          <p:cNvPicPr/>
          <p:nvPr/>
        </p:nvPicPr>
        <p:blipFill>
          <a:blip r:embed="rId4" cstate="print"/>
          <a:srcRect/>
          <a:stretch>
            <a:fillRect/>
          </a:stretch>
        </p:blipFill>
        <p:spPr bwMode="auto">
          <a:xfrm>
            <a:off x="3491880" y="3878804"/>
            <a:ext cx="792088" cy="540552"/>
          </a:xfrm>
          <a:prstGeom prst="rect">
            <a:avLst/>
          </a:prstGeom>
          <a:noFill/>
          <a:ln w="9525">
            <a:noFill/>
            <a:miter lim="800000"/>
            <a:headEnd/>
            <a:tailEnd/>
          </a:ln>
        </p:spPr>
      </p:pic>
      <p:pic>
        <p:nvPicPr>
          <p:cNvPr id="7" name="6 Imagen" descr="http://t2.gstatic.com/images?q=tbn:ANd9GcTyT666hEQM8fj00-jGsk5HZwWOVSuGtKOJ_QgeRDix7AlYCoxV"/>
          <p:cNvPicPr/>
          <p:nvPr/>
        </p:nvPicPr>
        <p:blipFill>
          <a:blip r:embed="rId5" cstate="print"/>
          <a:srcRect/>
          <a:stretch>
            <a:fillRect/>
          </a:stretch>
        </p:blipFill>
        <p:spPr bwMode="auto">
          <a:xfrm>
            <a:off x="5199364" y="3897544"/>
            <a:ext cx="524764" cy="539568"/>
          </a:xfrm>
          <a:prstGeom prst="rect">
            <a:avLst/>
          </a:prstGeom>
          <a:noFill/>
          <a:ln w="9525">
            <a:noFill/>
            <a:miter lim="800000"/>
            <a:headEnd/>
            <a:tailEnd/>
          </a:ln>
        </p:spPr>
      </p:pic>
      <p:sp>
        <p:nvSpPr>
          <p:cNvPr id="8" name="7 Rectángulo"/>
          <p:cNvSpPr/>
          <p:nvPr/>
        </p:nvSpPr>
        <p:spPr>
          <a:xfrm>
            <a:off x="7787299" y="6557816"/>
            <a:ext cx="1334020" cy="307777"/>
          </a:xfrm>
          <a:prstGeom prst="rect">
            <a:avLst/>
          </a:prstGeom>
        </p:spPr>
        <p:txBody>
          <a:bodyPr wrap="none">
            <a:spAutoFit/>
          </a:bodyPr>
          <a:lstStyle/>
          <a:p>
            <a:r>
              <a:rPr lang="es-VE" sz="1400" dirty="0" smtClean="0"/>
              <a:t>J-08009778-5</a:t>
            </a:r>
            <a:endParaRPr lang="es-VE" sz="1400" dirty="0"/>
          </a:p>
        </p:txBody>
      </p:sp>
      <p:pic>
        <p:nvPicPr>
          <p:cNvPr id="9" name="8 Imagen" descr="http://www.lavenca-anaco.com/images/experiencia.png"/>
          <p:cNvPicPr/>
          <p:nvPr/>
        </p:nvPicPr>
        <p:blipFill>
          <a:blip r:embed="rId6"/>
          <a:srcRect/>
          <a:stretch>
            <a:fillRect/>
          </a:stretch>
        </p:blipFill>
        <p:spPr bwMode="auto">
          <a:xfrm>
            <a:off x="7929582" y="5559553"/>
            <a:ext cx="1049453" cy="998263"/>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21734" y="1519478"/>
            <a:ext cx="8229600" cy="3082347"/>
          </a:xfrm>
        </p:spPr>
        <p:txBody>
          <a:bodyPr>
            <a:normAutofit/>
          </a:bodyPr>
          <a:lstStyle/>
          <a:p>
            <a:pPr algn="just"/>
            <a:r>
              <a:rPr lang="es-ES" sz="1600" dirty="0"/>
              <a:t>El proceso productivo que </a:t>
            </a:r>
            <a:r>
              <a:rPr lang="es-ES" sz="1600" dirty="0" smtClean="0"/>
              <a:t>nuestra </a:t>
            </a:r>
            <a:r>
              <a:rPr lang="es-ES" sz="1600" dirty="0"/>
              <a:t>empresa desarrolla desde su creación consiste en </a:t>
            </a:r>
            <a:r>
              <a:rPr lang="es-ES" sz="1600" dirty="0" smtClean="0"/>
              <a:t>el </a:t>
            </a:r>
            <a:r>
              <a:rPr lang="es-ES" sz="1600" b="1" dirty="0"/>
              <a:t>Diseño</a:t>
            </a:r>
            <a:r>
              <a:rPr lang="es-ES" sz="1600" dirty="0"/>
              <a:t>, </a:t>
            </a:r>
            <a:r>
              <a:rPr lang="es-ES" sz="1600" b="1" dirty="0"/>
              <a:t>Fabricación, Venta, Mantenimiento y Servicio de Lavadoras y Secadoras Industriales,</a:t>
            </a:r>
            <a:r>
              <a:rPr lang="es-ES" sz="1600" dirty="0"/>
              <a:t> las cuales están dirigidas a satisfacer las necesidades de </a:t>
            </a:r>
            <a:r>
              <a:rPr lang="es-ES" sz="1600" b="1" dirty="0"/>
              <a:t>(Colegios, Cuarteles, Hospitales, Clínicas, Ambulatorios, Hoteles, Moteles, Restaurantes, Lavanderías, Penitenciarias, Fabricas, </a:t>
            </a:r>
            <a:r>
              <a:rPr lang="es-ES" sz="1600" b="1" dirty="0" err="1"/>
              <a:t>etc</a:t>
            </a:r>
            <a:r>
              <a:rPr lang="es-ES" sz="1600" b="1" dirty="0"/>
              <a:t>).,</a:t>
            </a:r>
            <a:r>
              <a:rPr lang="es-ES" sz="1600" dirty="0"/>
              <a:t> garantizando una Alta Tecnología Italiana aplicada en nuestros productos </a:t>
            </a:r>
            <a:r>
              <a:rPr lang="es-ES" sz="1600" dirty="0" smtClean="0"/>
              <a:t>que </a:t>
            </a:r>
            <a:r>
              <a:rPr lang="es-ES" sz="1600" dirty="0"/>
              <a:t>son el resultado de muchos años de experiencia que a su vez representan la respuesta mas adecuada a las exigencias de </a:t>
            </a:r>
            <a:r>
              <a:rPr lang="es-ES" sz="1600" dirty="0" smtClean="0"/>
              <a:t>Calidad </a:t>
            </a:r>
            <a:r>
              <a:rPr lang="es-ES" sz="1600" dirty="0"/>
              <a:t>y Mercadeo, satisfaciendo al cliente en sus necesidades y </a:t>
            </a:r>
            <a:r>
              <a:rPr lang="es-ES" sz="1600" dirty="0" smtClean="0"/>
              <a:t>ahorrándoles </a:t>
            </a:r>
            <a:r>
              <a:rPr lang="es-ES" sz="1600" dirty="0"/>
              <a:t>tiempo y </a:t>
            </a:r>
            <a:r>
              <a:rPr lang="es-ES" sz="1600" dirty="0" smtClean="0"/>
              <a:t>dinero.</a:t>
            </a:r>
          </a:p>
          <a:p>
            <a:pPr algn="just"/>
            <a:endParaRPr lang="es-ES" sz="1600" dirty="0"/>
          </a:p>
          <a:p>
            <a:pPr algn="just"/>
            <a:endParaRPr lang="es-VE" sz="1600" dirty="0"/>
          </a:p>
        </p:txBody>
      </p:sp>
      <p:sp>
        <p:nvSpPr>
          <p:cNvPr id="3" name="2 Título"/>
          <p:cNvSpPr>
            <a:spLocks noGrp="1"/>
          </p:cNvSpPr>
          <p:nvPr>
            <p:ph type="title"/>
          </p:nvPr>
        </p:nvSpPr>
        <p:spPr>
          <a:xfrm>
            <a:off x="395536" y="1052736"/>
            <a:ext cx="8229600" cy="504056"/>
          </a:xfrm>
        </p:spPr>
        <p:txBody>
          <a:bodyPr>
            <a:normAutofit/>
          </a:bodyPr>
          <a:lstStyle/>
          <a:p>
            <a:pPr algn="ctr"/>
            <a:r>
              <a:rPr lang="es-VE" sz="2400" dirty="0" smtClean="0"/>
              <a:t>NUESTROS PRODUCTOS</a:t>
            </a:r>
            <a:endParaRPr lang="es-VE" sz="2400" dirty="0"/>
          </a:p>
        </p:txBody>
      </p:sp>
      <p:pic>
        <p:nvPicPr>
          <p:cNvPr id="4" name="3 Imagen"/>
          <p:cNvPicPr/>
          <p:nvPr/>
        </p:nvPicPr>
        <p:blipFill>
          <a:blip r:embed="rId2" cstate="print"/>
          <a:srcRect/>
          <a:stretch>
            <a:fillRect/>
          </a:stretch>
        </p:blipFill>
        <p:spPr bwMode="auto">
          <a:xfrm>
            <a:off x="285720" y="142852"/>
            <a:ext cx="8715436" cy="857256"/>
          </a:xfrm>
          <a:prstGeom prst="rect">
            <a:avLst/>
          </a:prstGeom>
          <a:noFill/>
          <a:ln w="9525">
            <a:noFill/>
            <a:miter lim="800000"/>
            <a:headEnd/>
            <a:tailEnd/>
          </a:ln>
        </p:spPr>
      </p:pic>
      <p:pic>
        <p:nvPicPr>
          <p:cNvPr id="5" name="4 Imagen" descr="C:\Users\Roberto C. Biagioni\Pictures\LAVENCA.jpg"/>
          <p:cNvPicPr/>
          <p:nvPr/>
        </p:nvPicPr>
        <p:blipFill>
          <a:blip r:embed="rId3"/>
          <a:srcRect/>
          <a:stretch>
            <a:fillRect/>
          </a:stretch>
        </p:blipFill>
        <p:spPr bwMode="auto">
          <a:xfrm>
            <a:off x="3739378" y="3933056"/>
            <a:ext cx="1684225" cy="1512168"/>
          </a:xfrm>
          <a:prstGeom prst="rect">
            <a:avLst/>
          </a:prstGeom>
          <a:noFill/>
          <a:ln w="9525">
            <a:noFill/>
            <a:miter lim="800000"/>
            <a:headEnd/>
            <a:tailEnd/>
          </a:ln>
        </p:spPr>
      </p:pic>
      <p:sp>
        <p:nvSpPr>
          <p:cNvPr id="7" name="6 CuadroTexto"/>
          <p:cNvSpPr txBox="1"/>
          <p:nvPr/>
        </p:nvSpPr>
        <p:spPr>
          <a:xfrm>
            <a:off x="983821" y="5596491"/>
            <a:ext cx="5016117" cy="369332"/>
          </a:xfrm>
          <a:prstGeom prst="rect">
            <a:avLst/>
          </a:prstGeom>
          <a:noFill/>
        </p:spPr>
        <p:txBody>
          <a:bodyPr wrap="none" rtlCol="0">
            <a:spAutoFit/>
          </a:bodyPr>
          <a:lstStyle/>
          <a:p>
            <a:r>
              <a:rPr lang="es-VE" dirty="0" smtClean="0"/>
              <a:t>A Continuación los Productos que Ofrecemos:</a:t>
            </a:r>
            <a:endParaRPr lang="es-VE" dirty="0"/>
          </a:p>
        </p:txBody>
      </p:sp>
      <p:sp>
        <p:nvSpPr>
          <p:cNvPr id="8" name="7 Rectángulo"/>
          <p:cNvSpPr/>
          <p:nvPr/>
        </p:nvSpPr>
        <p:spPr>
          <a:xfrm>
            <a:off x="7484571" y="6381328"/>
            <a:ext cx="1659429" cy="369332"/>
          </a:xfrm>
          <a:prstGeom prst="rect">
            <a:avLst/>
          </a:prstGeom>
        </p:spPr>
        <p:txBody>
          <a:bodyPr wrap="none">
            <a:spAutoFit/>
          </a:bodyPr>
          <a:lstStyle/>
          <a:p>
            <a:r>
              <a:rPr lang="es-VE" dirty="0"/>
              <a:t>J-08009778-5</a:t>
            </a:r>
          </a:p>
        </p:txBody>
      </p:sp>
    </p:spTree>
    <p:extLst>
      <p:ext uri="{BB962C8B-B14F-4D97-AF65-F5344CB8AC3E}">
        <p14:creationId xmlns:p14="http://schemas.microsoft.com/office/powerpoint/2010/main" val="1523993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F:\FOLLETOS LAVADORAS\FOLLETO Modelo LV50Z - Anverso.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78786" y="1052736"/>
            <a:ext cx="4320480" cy="5616624"/>
          </a:xfrm>
          <a:prstGeom prst="rect">
            <a:avLst/>
          </a:prstGeom>
          <a:noFill/>
          <a:ln>
            <a:noFill/>
          </a:ln>
        </p:spPr>
      </p:pic>
      <p:pic>
        <p:nvPicPr>
          <p:cNvPr id="5" name="4 Imagen"/>
          <p:cNvPicPr/>
          <p:nvPr/>
        </p:nvPicPr>
        <p:blipFill>
          <a:blip r:embed="rId3" cstate="print"/>
          <a:srcRect/>
          <a:stretch>
            <a:fillRect/>
          </a:stretch>
        </p:blipFill>
        <p:spPr bwMode="auto">
          <a:xfrm>
            <a:off x="123124" y="66649"/>
            <a:ext cx="8893652" cy="857256"/>
          </a:xfrm>
          <a:prstGeom prst="rect">
            <a:avLst/>
          </a:prstGeom>
          <a:noFill/>
          <a:ln w="9525">
            <a:noFill/>
            <a:miter lim="800000"/>
            <a:headEnd/>
            <a:tailEnd/>
          </a:ln>
        </p:spPr>
      </p:pic>
      <p:sp>
        <p:nvSpPr>
          <p:cNvPr id="6" name="2 Título"/>
          <p:cNvSpPr>
            <a:spLocks noGrp="1"/>
          </p:cNvSpPr>
          <p:nvPr>
            <p:ph type="title"/>
          </p:nvPr>
        </p:nvSpPr>
        <p:spPr>
          <a:xfrm>
            <a:off x="251520" y="1196752"/>
            <a:ext cx="3744416" cy="1143000"/>
          </a:xfrm>
        </p:spPr>
        <p:txBody>
          <a:bodyPr>
            <a:normAutofit fontScale="90000"/>
          </a:bodyPr>
          <a:lstStyle/>
          <a:p>
            <a:pPr algn="ctr"/>
            <a:r>
              <a:rPr lang="es-VE" sz="3100" dirty="0" smtClean="0">
                <a:solidFill>
                  <a:schemeClr val="tx1"/>
                </a:solidFill>
              </a:rPr>
              <a:t>Modelo LV50Z</a:t>
            </a:r>
            <a:br>
              <a:rPr lang="es-VE" sz="3100" dirty="0" smtClean="0">
                <a:solidFill>
                  <a:schemeClr val="tx1"/>
                </a:solidFill>
              </a:rPr>
            </a:br>
            <a:r>
              <a:rPr lang="es-VE" sz="3100" dirty="0" smtClean="0">
                <a:solidFill>
                  <a:schemeClr val="tx1"/>
                </a:solidFill>
              </a:rPr>
              <a:t>Cap. 50Lbs/23Kgs</a:t>
            </a:r>
            <a:r>
              <a:rPr lang="es-VE" dirty="0" smtClean="0">
                <a:solidFill>
                  <a:schemeClr val="tx1"/>
                </a:solidFill>
              </a:rPr>
              <a:t>.</a:t>
            </a:r>
            <a:endParaRPr lang="es-VE" dirty="0">
              <a:solidFill>
                <a:schemeClr val="tx1"/>
              </a:solidFill>
            </a:endParaRPr>
          </a:p>
        </p:txBody>
      </p:sp>
      <p:pic>
        <p:nvPicPr>
          <p:cNvPr id="7" name="6 Imagen" descr="http://www.lavenca-anaco.com/images/experiencia.png"/>
          <p:cNvPicPr/>
          <p:nvPr/>
        </p:nvPicPr>
        <p:blipFill>
          <a:blip r:embed="rId4"/>
          <a:srcRect/>
          <a:stretch>
            <a:fillRect/>
          </a:stretch>
        </p:blipFill>
        <p:spPr bwMode="auto">
          <a:xfrm>
            <a:off x="4788024" y="980728"/>
            <a:ext cx="1080120" cy="1152128"/>
          </a:xfrm>
          <a:prstGeom prst="rect">
            <a:avLst/>
          </a:prstGeom>
          <a:noFill/>
          <a:ln w="9525">
            <a:noFill/>
            <a:miter lim="800000"/>
            <a:headEnd/>
            <a:tailEnd/>
          </a:ln>
        </p:spPr>
      </p:pic>
      <p:pic>
        <p:nvPicPr>
          <p:cNvPr id="8" name="7 Imagen"/>
          <p:cNvPicPr/>
          <p:nvPr/>
        </p:nvPicPr>
        <p:blipFill>
          <a:blip r:embed="rId5"/>
          <a:srcRect/>
          <a:stretch>
            <a:fillRect/>
          </a:stretch>
        </p:blipFill>
        <p:spPr bwMode="auto">
          <a:xfrm>
            <a:off x="1619672" y="4793704"/>
            <a:ext cx="1393356" cy="1152128"/>
          </a:xfrm>
          <a:prstGeom prst="rect">
            <a:avLst/>
          </a:prstGeom>
          <a:noFill/>
          <a:ln w="9525">
            <a:noFill/>
            <a:miter lim="800000"/>
            <a:headEnd/>
            <a:tailEnd/>
          </a:ln>
        </p:spPr>
      </p:pic>
      <p:sp>
        <p:nvSpPr>
          <p:cNvPr id="2" name="1 Rectángulo"/>
          <p:cNvSpPr/>
          <p:nvPr/>
        </p:nvSpPr>
        <p:spPr>
          <a:xfrm>
            <a:off x="123122" y="2662269"/>
            <a:ext cx="4135641" cy="1815882"/>
          </a:xfrm>
          <a:prstGeom prst="rect">
            <a:avLst/>
          </a:prstGeom>
        </p:spPr>
        <p:txBody>
          <a:bodyPr wrap="square">
            <a:spAutoFit/>
          </a:bodyPr>
          <a:lstStyle/>
          <a:p>
            <a:pPr lvl="0" algn="just"/>
            <a:r>
              <a:rPr lang="es-ES" sz="1400" b="1" dirty="0"/>
              <a:t>LAVADORA – </a:t>
            </a:r>
            <a:r>
              <a:rPr lang="es-ES" sz="1400" b="1" dirty="0" smtClean="0"/>
              <a:t>Exprimidora Industrial  con programación  de Lavado Automática, </a:t>
            </a:r>
            <a:r>
              <a:rPr lang="es-ES" sz="1400" b="1" dirty="0"/>
              <a:t>de la Capacidad de </a:t>
            </a:r>
            <a:r>
              <a:rPr lang="es-ES" sz="1400" b="1" dirty="0" smtClean="0"/>
              <a:t>50 </a:t>
            </a:r>
            <a:r>
              <a:rPr lang="es-ES" sz="1400" b="1" dirty="0"/>
              <a:t>Libras / 23 Kilos de Ropa Seca, Cesta y Tambor  fabricados totalmente en ACERO INOX AISI 304, incorporado con un motor eléctrico Trifásico de doble velocidad y caballaje de 220V – 60Hz – Hp </a:t>
            </a:r>
            <a:r>
              <a:rPr lang="es-ES" sz="1400" b="1" dirty="0" smtClean="0"/>
              <a:t>2.4</a:t>
            </a:r>
            <a:endParaRPr lang="es-VE" sz="1400" dirty="0"/>
          </a:p>
        </p:txBody>
      </p:sp>
    </p:spTree>
    <p:extLst>
      <p:ext uri="{BB962C8B-B14F-4D97-AF65-F5344CB8AC3E}">
        <p14:creationId xmlns:p14="http://schemas.microsoft.com/office/powerpoint/2010/main" val="1999432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23124" y="1280426"/>
            <a:ext cx="3898776" cy="1083576"/>
          </a:xfrm>
        </p:spPr>
        <p:txBody>
          <a:bodyPr>
            <a:normAutofit/>
          </a:bodyPr>
          <a:lstStyle/>
          <a:p>
            <a:pPr algn="ctr"/>
            <a:r>
              <a:rPr lang="es-VE" sz="2800" b="1" dirty="0"/>
              <a:t>Modelo </a:t>
            </a:r>
            <a:r>
              <a:rPr lang="es-VE" sz="2800" b="1" dirty="0" smtClean="0"/>
              <a:t>LV75B</a:t>
            </a:r>
            <a:r>
              <a:rPr lang="es-VE" sz="2800" b="1" dirty="0"/>
              <a:t/>
            </a:r>
            <a:br>
              <a:rPr lang="es-VE" sz="2800" b="1" dirty="0"/>
            </a:br>
            <a:r>
              <a:rPr lang="es-VE" sz="2800" b="1" dirty="0" smtClean="0"/>
              <a:t>Cap.75Lbs/34Kgs</a:t>
            </a:r>
          </a:p>
          <a:p>
            <a:pPr marL="109728" indent="0">
              <a:buNone/>
            </a:pPr>
            <a:endParaRPr lang="es-VE" sz="2800" dirty="0"/>
          </a:p>
        </p:txBody>
      </p:sp>
      <p:pic>
        <p:nvPicPr>
          <p:cNvPr id="4" name="3 Imagen"/>
          <p:cNvPicPr/>
          <p:nvPr/>
        </p:nvPicPr>
        <p:blipFill>
          <a:blip r:embed="rId2" cstate="print"/>
          <a:srcRect/>
          <a:stretch>
            <a:fillRect/>
          </a:stretch>
        </p:blipFill>
        <p:spPr bwMode="auto">
          <a:xfrm>
            <a:off x="123124" y="66649"/>
            <a:ext cx="8893652" cy="857256"/>
          </a:xfrm>
          <a:prstGeom prst="rect">
            <a:avLst/>
          </a:prstGeom>
          <a:noFill/>
          <a:ln w="9525">
            <a:noFill/>
            <a:miter lim="800000"/>
            <a:headEnd/>
            <a:tailEnd/>
          </a:ln>
        </p:spPr>
      </p:pic>
      <p:sp>
        <p:nvSpPr>
          <p:cNvPr id="5" name="4 Rectángulo"/>
          <p:cNvSpPr/>
          <p:nvPr/>
        </p:nvSpPr>
        <p:spPr>
          <a:xfrm>
            <a:off x="323528" y="2636912"/>
            <a:ext cx="3872814" cy="2031325"/>
          </a:xfrm>
          <a:prstGeom prst="rect">
            <a:avLst/>
          </a:prstGeom>
        </p:spPr>
        <p:txBody>
          <a:bodyPr wrap="square">
            <a:spAutoFit/>
          </a:bodyPr>
          <a:lstStyle/>
          <a:p>
            <a:pPr lvl="0" algn="just"/>
            <a:r>
              <a:rPr lang="es-ES" sz="1400" b="1" dirty="0"/>
              <a:t>LAVADORA – </a:t>
            </a:r>
            <a:r>
              <a:rPr lang="es-ES" sz="1400" b="1" dirty="0" smtClean="0"/>
              <a:t>Exprimidora Industrial  con programación  de Lavado Automática, </a:t>
            </a:r>
            <a:r>
              <a:rPr lang="es-ES" sz="1400" b="1" dirty="0"/>
              <a:t>de la Capacidad de </a:t>
            </a:r>
            <a:r>
              <a:rPr lang="es-ES" sz="1400" b="1" dirty="0" smtClean="0"/>
              <a:t>75 </a:t>
            </a:r>
            <a:r>
              <a:rPr lang="es-ES" sz="1400" b="1" dirty="0"/>
              <a:t>Libras / </a:t>
            </a:r>
            <a:r>
              <a:rPr lang="es-ES" sz="1400" b="1" dirty="0" smtClean="0"/>
              <a:t>34 </a:t>
            </a:r>
            <a:r>
              <a:rPr lang="es-ES" sz="1400" b="1" dirty="0"/>
              <a:t>Kilos de Ropa Seca, Cesta y Tambor  fabricados totalmente en ACERO INOX AISI 304, incorporado con un motor eléctrico Trifásico de doble velocidad y caballaje de 220V – 60Hz – Hp </a:t>
            </a:r>
            <a:r>
              <a:rPr lang="es-ES" sz="1400" b="1" dirty="0" smtClean="0"/>
              <a:t>2.4</a:t>
            </a:r>
            <a:endParaRPr lang="es-VE" sz="1400" dirty="0"/>
          </a:p>
        </p:txBody>
      </p:sp>
      <p:pic>
        <p:nvPicPr>
          <p:cNvPr id="2050" name="Picture 2" descr="FOLLETO Modelo LV75B - Parte Anteri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0451" y="1124744"/>
            <a:ext cx="4012728" cy="5523403"/>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p:nvPr/>
        </p:nvPicPr>
        <p:blipFill>
          <a:blip r:embed="rId4"/>
          <a:srcRect/>
          <a:stretch>
            <a:fillRect/>
          </a:stretch>
        </p:blipFill>
        <p:spPr bwMode="auto">
          <a:xfrm>
            <a:off x="1763688" y="4941168"/>
            <a:ext cx="1393356" cy="1152128"/>
          </a:xfrm>
          <a:prstGeom prst="rect">
            <a:avLst/>
          </a:prstGeom>
          <a:noFill/>
          <a:ln w="9525">
            <a:noFill/>
            <a:miter lim="800000"/>
            <a:headEnd/>
            <a:tailEnd/>
          </a:ln>
        </p:spPr>
      </p:pic>
    </p:spTree>
    <p:extLst>
      <p:ext uri="{BB962C8B-B14F-4D97-AF65-F5344CB8AC3E}">
        <p14:creationId xmlns:p14="http://schemas.microsoft.com/office/powerpoint/2010/main" val="769353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cstate="print"/>
          <a:srcRect/>
          <a:stretch>
            <a:fillRect/>
          </a:stretch>
        </p:blipFill>
        <p:spPr bwMode="auto">
          <a:xfrm>
            <a:off x="123124" y="66649"/>
            <a:ext cx="8893652" cy="857256"/>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VE"/>
          </a:p>
        </p:txBody>
      </p:sp>
      <p:graphicFrame>
        <p:nvGraphicFramePr>
          <p:cNvPr id="6" name="5 Objeto"/>
          <p:cNvGraphicFramePr>
            <a:graphicFrameLocks noChangeAspect="1"/>
          </p:cNvGraphicFramePr>
          <p:nvPr>
            <p:extLst>
              <p:ext uri="{D42A27DB-BD31-4B8C-83A1-F6EECF244321}">
                <p14:modId xmlns:p14="http://schemas.microsoft.com/office/powerpoint/2010/main" val="4282257910"/>
              </p:ext>
            </p:extLst>
          </p:nvPr>
        </p:nvGraphicFramePr>
        <p:xfrm>
          <a:off x="4499992" y="1009907"/>
          <a:ext cx="4391435" cy="5513497"/>
        </p:xfrm>
        <a:graphic>
          <a:graphicData uri="http://schemas.openxmlformats.org/presentationml/2006/ole">
            <mc:AlternateContent xmlns:mc="http://schemas.openxmlformats.org/markup-compatibility/2006">
              <mc:Choice xmlns:v="urn:schemas-microsoft-com:vml" Requires="v">
                <p:oleObj spid="_x0000_s1055" r:id="rId4" imgW="15640050" imgH="20183475" progId="PhotoSuite.Image">
                  <p:embed/>
                </p:oleObj>
              </mc:Choice>
              <mc:Fallback>
                <p:oleObj r:id="rId4" imgW="15640050" imgH="20183475" progId="PhotoSuite.Imag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1009907"/>
                        <a:ext cx="4391435" cy="5513497"/>
                      </a:xfrm>
                      <a:prstGeom prst="rect">
                        <a:avLst/>
                      </a:prstGeom>
                      <a:noFill/>
                    </p:spPr>
                  </p:pic>
                </p:oleObj>
              </mc:Fallback>
            </mc:AlternateContent>
          </a:graphicData>
        </a:graphic>
      </p:graphicFrame>
      <p:pic>
        <p:nvPicPr>
          <p:cNvPr id="7" name="6 Imagen"/>
          <p:cNvPicPr/>
          <p:nvPr/>
        </p:nvPicPr>
        <p:blipFill>
          <a:blip r:embed="rId6"/>
          <a:srcRect/>
          <a:stretch>
            <a:fillRect/>
          </a:stretch>
        </p:blipFill>
        <p:spPr bwMode="auto">
          <a:xfrm>
            <a:off x="1680329" y="4653136"/>
            <a:ext cx="1440160" cy="1296144"/>
          </a:xfrm>
          <a:prstGeom prst="rect">
            <a:avLst/>
          </a:prstGeom>
          <a:noFill/>
          <a:ln w="9525">
            <a:noFill/>
            <a:miter lim="800000"/>
            <a:headEnd/>
            <a:tailEnd/>
          </a:ln>
        </p:spPr>
      </p:pic>
      <p:pic>
        <p:nvPicPr>
          <p:cNvPr id="8" name="7 Imagen" descr="http://www.lavenca-anaco.com/images/experiencia.png"/>
          <p:cNvPicPr/>
          <p:nvPr/>
        </p:nvPicPr>
        <p:blipFill>
          <a:blip r:embed="rId7"/>
          <a:srcRect/>
          <a:stretch>
            <a:fillRect/>
          </a:stretch>
        </p:blipFill>
        <p:spPr bwMode="auto">
          <a:xfrm>
            <a:off x="4788024" y="966995"/>
            <a:ext cx="1080120" cy="1152128"/>
          </a:xfrm>
          <a:prstGeom prst="rect">
            <a:avLst/>
          </a:prstGeom>
          <a:noFill/>
          <a:ln w="9525">
            <a:noFill/>
            <a:miter lim="800000"/>
            <a:headEnd/>
            <a:tailEnd/>
          </a:ln>
        </p:spPr>
      </p:pic>
      <p:sp>
        <p:nvSpPr>
          <p:cNvPr id="9" name="8 Rectángulo"/>
          <p:cNvSpPr/>
          <p:nvPr/>
        </p:nvSpPr>
        <p:spPr>
          <a:xfrm>
            <a:off x="-87597" y="1248052"/>
            <a:ext cx="4572000" cy="954107"/>
          </a:xfrm>
          <a:prstGeom prst="rect">
            <a:avLst/>
          </a:prstGeom>
        </p:spPr>
        <p:txBody>
          <a:bodyPr>
            <a:spAutoFit/>
          </a:bodyPr>
          <a:lstStyle/>
          <a:p>
            <a:pPr algn="ctr"/>
            <a:r>
              <a:rPr lang="es-VE" sz="2800" b="1" dirty="0"/>
              <a:t>Modelo </a:t>
            </a:r>
            <a:r>
              <a:rPr lang="es-VE" sz="2800" b="1" dirty="0" smtClean="0"/>
              <a:t>LV90B</a:t>
            </a:r>
            <a:r>
              <a:rPr lang="es-VE" sz="2800" b="1" dirty="0"/>
              <a:t/>
            </a:r>
            <a:br>
              <a:rPr lang="es-VE" sz="2800" b="1" dirty="0"/>
            </a:br>
            <a:r>
              <a:rPr lang="es-VE" sz="2800" b="1" dirty="0"/>
              <a:t>Cap. </a:t>
            </a:r>
            <a:r>
              <a:rPr lang="es-VE" sz="2800" b="1" dirty="0" smtClean="0"/>
              <a:t>90Lbs/41Kgs</a:t>
            </a:r>
            <a:endParaRPr lang="es-VE" sz="2800" b="1" dirty="0"/>
          </a:p>
        </p:txBody>
      </p:sp>
      <p:sp>
        <p:nvSpPr>
          <p:cNvPr id="2" name="1 Rectángulo"/>
          <p:cNvSpPr/>
          <p:nvPr/>
        </p:nvSpPr>
        <p:spPr>
          <a:xfrm>
            <a:off x="112839" y="2636912"/>
            <a:ext cx="4171129" cy="1815882"/>
          </a:xfrm>
          <a:prstGeom prst="rect">
            <a:avLst/>
          </a:prstGeom>
        </p:spPr>
        <p:txBody>
          <a:bodyPr wrap="square">
            <a:spAutoFit/>
          </a:bodyPr>
          <a:lstStyle/>
          <a:p>
            <a:pPr lvl="0" algn="just"/>
            <a:r>
              <a:rPr lang="es-ES" sz="1400" b="1" dirty="0"/>
              <a:t>LAVADORA – Exprimidora Industrial  con programación  de Lavado Automática, de la Capacidad de 75 Libras / 34 Kilos de Ropa Seca, Cesta y Tambor  fabricados totalmente en ACERO INOX AISI 304, incorporado con un motor eléctrico Trifásico de doble velocidad y caballaje de 220V – 60Hz – Hp </a:t>
            </a:r>
            <a:r>
              <a:rPr lang="es-ES" sz="1400" b="1" dirty="0" smtClean="0"/>
              <a:t>3.0</a:t>
            </a:r>
            <a:endParaRPr lang="es-VE" sz="1400" dirty="0"/>
          </a:p>
        </p:txBody>
      </p:sp>
    </p:spTree>
    <p:extLst>
      <p:ext uri="{BB962C8B-B14F-4D97-AF65-F5344CB8AC3E}">
        <p14:creationId xmlns:p14="http://schemas.microsoft.com/office/powerpoint/2010/main" val="416657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0384" y="1052736"/>
            <a:ext cx="8373616" cy="432048"/>
          </a:xfrm>
          <a:effectLst>
            <a:outerShdw blurRad="50800" dist="38100" algn="l" rotWithShape="0">
              <a:prstClr val="black">
                <a:alpha val="40000"/>
              </a:prstClr>
            </a:outerShdw>
          </a:effectLst>
          <a:scene3d>
            <a:camera prst="perspectiveFront"/>
            <a:lightRig rig="threePt" dir="t"/>
          </a:scene3d>
        </p:spPr>
        <p:txBody>
          <a:bodyPr>
            <a:normAutofit fontScale="90000"/>
          </a:bodyPr>
          <a:lstStyle/>
          <a:p>
            <a:r>
              <a:rPr lang="es-VE" dirty="0" smtClean="0">
                <a:solidFill>
                  <a:srgbClr val="000099"/>
                </a:solidFill>
              </a:rPr>
              <a:t/>
            </a:r>
            <a:br>
              <a:rPr lang="es-VE" dirty="0" smtClean="0">
                <a:solidFill>
                  <a:srgbClr val="000099"/>
                </a:solidFill>
              </a:rPr>
            </a:br>
            <a:r>
              <a:rPr lang="es-VE" dirty="0" smtClean="0">
                <a:solidFill>
                  <a:srgbClr val="000099"/>
                </a:solidFill>
              </a:rPr>
              <a:t>       </a:t>
            </a:r>
            <a:r>
              <a:rPr lang="es-VE" sz="3600" dirty="0" smtClean="0">
                <a:solidFill>
                  <a:srgbClr val="000099"/>
                </a:solidFill>
              </a:rPr>
              <a:t>Especificaciones </a:t>
            </a:r>
            <a:r>
              <a:rPr lang="es-VE" sz="3600" dirty="0" err="1" smtClean="0">
                <a:solidFill>
                  <a:srgbClr val="000099"/>
                </a:solidFill>
              </a:rPr>
              <a:t>Tecnicas</a:t>
            </a:r>
            <a:endParaRPr lang="es-VE" sz="3600" dirty="0">
              <a:solidFill>
                <a:srgbClr val="000099"/>
              </a:solidFill>
            </a:endParaRPr>
          </a:p>
        </p:txBody>
      </p:sp>
      <p:pic>
        <p:nvPicPr>
          <p:cNvPr id="4" name="3 Imagen"/>
          <p:cNvPicPr/>
          <p:nvPr/>
        </p:nvPicPr>
        <p:blipFill>
          <a:blip r:embed="rId2" cstate="print"/>
          <a:srcRect/>
          <a:stretch>
            <a:fillRect/>
          </a:stretch>
        </p:blipFill>
        <p:spPr bwMode="auto">
          <a:xfrm>
            <a:off x="142844" y="142852"/>
            <a:ext cx="8715436" cy="857256"/>
          </a:xfrm>
          <a:prstGeom prst="rect">
            <a:avLst/>
          </a:prstGeom>
          <a:noFill/>
          <a:ln w="9525">
            <a:noFill/>
            <a:miter lim="800000"/>
            <a:headEnd/>
            <a:tailEnd/>
          </a:ln>
        </p:spPr>
      </p:pic>
      <p:graphicFrame>
        <p:nvGraphicFramePr>
          <p:cNvPr id="10" name="9 Tabla"/>
          <p:cNvGraphicFramePr>
            <a:graphicFrameLocks noGrp="1"/>
          </p:cNvGraphicFramePr>
          <p:nvPr>
            <p:extLst>
              <p:ext uri="{D42A27DB-BD31-4B8C-83A1-F6EECF244321}">
                <p14:modId xmlns:p14="http://schemas.microsoft.com/office/powerpoint/2010/main" val="2778603529"/>
              </p:ext>
            </p:extLst>
          </p:nvPr>
        </p:nvGraphicFramePr>
        <p:xfrm>
          <a:off x="448676" y="2060853"/>
          <a:ext cx="8409604" cy="3316806"/>
        </p:xfrm>
        <a:graphic>
          <a:graphicData uri="http://schemas.openxmlformats.org/drawingml/2006/table">
            <a:tbl>
              <a:tblPr firstRow="1" bandRow="1">
                <a:tableStyleId>{3C2FFA5D-87B4-456A-9821-1D502468CF0F}</a:tableStyleId>
              </a:tblPr>
              <a:tblGrid>
                <a:gridCol w="2896299"/>
                <a:gridCol w="1770443"/>
                <a:gridCol w="1917980"/>
                <a:gridCol w="1824882"/>
              </a:tblGrid>
              <a:tr h="400934">
                <a:tc>
                  <a:txBody>
                    <a:bodyPr/>
                    <a:lstStyle/>
                    <a:p>
                      <a:pPr algn="ctr"/>
                      <a:r>
                        <a:rPr lang="es-VE" sz="1050" dirty="0" smtClean="0"/>
                        <a:t>Modelo / </a:t>
                      </a:r>
                      <a:r>
                        <a:rPr lang="es-VE" sz="1050" dirty="0" err="1" smtClean="0"/>
                        <a:t>Models</a:t>
                      </a:r>
                      <a:endParaRPr lang="es-VE" sz="1050" b="1" dirty="0">
                        <a:solidFill>
                          <a:schemeClr val="tx1"/>
                        </a:solidFill>
                        <a:latin typeface="Arial Narrow" pitchFamily="34" charset="0"/>
                      </a:endParaRPr>
                    </a:p>
                  </a:txBody>
                  <a:tcPr/>
                </a:tc>
                <a:tc>
                  <a:txBody>
                    <a:bodyPr/>
                    <a:lstStyle/>
                    <a:p>
                      <a:pPr algn="ctr"/>
                      <a:r>
                        <a:rPr lang="es-VE" sz="1050" dirty="0" smtClean="0"/>
                        <a:t>LV50Z</a:t>
                      </a:r>
                      <a:endParaRPr lang="es-VE" sz="1050" b="1" dirty="0">
                        <a:solidFill>
                          <a:schemeClr val="tx1"/>
                        </a:solidFill>
                        <a:latin typeface="Arial Narrow" pitchFamily="34" charset="0"/>
                      </a:endParaRPr>
                    </a:p>
                  </a:txBody>
                  <a:tcPr/>
                </a:tc>
                <a:tc>
                  <a:txBody>
                    <a:bodyPr/>
                    <a:lstStyle/>
                    <a:p>
                      <a:pPr algn="ctr"/>
                      <a:r>
                        <a:rPr lang="es-VE" sz="1050" dirty="0" smtClean="0"/>
                        <a:t>LV75B</a:t>
                      </a:r>
                      <a:endParaRPr lang="es-VE" sz="1050" b="1" dirty="0">
                        <a:solidFill>
                          <a:schemeClr val="tx1"/>
                        </a:solidFill>
                        <a:latin typeface="Arial Narrow" pitchFamily="34" charset="0"/>
                      </a:endParaRPr>
                    </a:p>
                  </a:txBody>
                  <a:tcPr/>
                </a:tc>
                <a:tc>
                  <a:txBody>
                    <a:bodyPr/>
                    <a:lstStyle/>
                    <a:p>
                      <a:pPr algn="ctr"/>
                      <a:r>
                        <a:rPr lang="es-VE" sz="1050" dirty="0" smtClean="0"/>
                        <a:t>LV90B</a:t>
                      </a:r>
                      <a:endParaRPr lang="es-VE" sz="1050" b="1" dirty="0">
                        <a:solidFill>
                          <a:schemeClr val="tx1"/>
                        </a:solidFill>
                        <a:latin typeface="Arial Narrow" pitchFamily="34" charset="0"/>
                      </a:endParaRPr>
                    </a:p>
                  </a:txBody>
                  <a:tcPr/>
                </a:tc>
              </a:tr>
              <a:tr h="364484">
                <a:tc>
                  <a:txBody>
                    <a:bodyPr/>
                    <a:lstStyle/>
                    <a:p>
                      <a:r>
                        <a:rPr lang="es-VE" sz="1050" dirty="0" smtClean="0">
                          <a:latin typeface="Arial Unicode MS" pitchFamily="34" charset="-128"/>
                          <a:ea typeface="Arial Unicode MS" pitchFamily="34" charset="-128"/>
                          <a:cs typeface="Arial Unicode MS" pitchFamily="34" charset="-128"/>
                        </a:rPr>
                        <a:t>Tambor – </a:t>
                      </a:r>
                      <a:r>
                        <a:rPr lang="es-VE" sz="1050" dirty="0" err="1" smtClean="0">
                          <a:latin typeface="Arial Unicode MS" pitchFamily="34" charset="-128"/>
                          <a:ea typeface="Arial Unicode MS" pitchFamily="34" charset="-128"/>
                          <a:cs typeface="Arial Unicode MS" pitchFamily="34" charset="-128"/>
                        </a:rPr>
                        <a:t>Drump</a:t>
                      </a:r>
                      <a:r>
                        <a:rPr lang="es-VE" sz="1050" dirty="0" smtClean="0">
                          <a:latin typeface="Arial Unicode MS" pitchFamily="34" charset="-128"/>
                          <a:ea typeface="Arial Unicode MS" pitchFamily="34" charset="-128"/>
                          <a:cs typeface="Arial Unicode MS" pitchFamily="34" charset="-128"/>
                        </a:rPr>
                        <a:t> (mm/</a:t>
                      </a:r>
                      <a:r>
                        <a:rPr lang="es-VE" sz="1050" dirty="0" err="1" smtClean="0">
                          <a:latin typeface="Arial Unicode MS" pitchFamily="34" charset="-128"/>
                          <a:ea typeface="Arial Unicode MS" pitchFamily="34" charset="-128"/>
                          <a:cs typeface="Arial Unicode MS" pitchFamily="34" charset="-128"/>
                        </a:rPr>
                        <a:t>Inch</a:t>
                      </a:r>
                      <a:r>
                        <a:rPr lang="es-VE" sz="1050" dirty="0" smtClean="0">
                          <a:latin typeface="Arial Unicode MS" pitchFamily="34" charset="-128"/>
                          <a:ea typeface="Arial Unicode MS" pitchFamily="34" charset="-128"/>
                          <a:cs typeface="Arial Unicode MS" pitchFamily="34" charset="-128"/>
                        </a:rPr>
                        <a:t>)</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800/31.50</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800/31.50</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900/35.43</a:t>
                      </a:r>
                      <a:endParaRPr lang="es-VE" sz="1050" dirty="0">
                        <a:latin typeface="Arial Unicode MS" pitchFamily="34" charset="-128"/>
                        <a:ea typeface="Arial Unicode MS" pitchFamily="34" charset="-128"/>
                        <a:cs typeface="Arial Unicode MS" pitchFamily="34" charset="-128"/>
                      </a:endParaRPr>
                    </a:p>
                  </a:txBody>
                  <a:tcPr/>
                </a:tc>
              </a:tr>
              <a:tr h="364484">
                <a:tc>
                  <a:txBody>
                    <a:bodyPr/>
                    <a:lstStyle/>
                    <a:p>
                      <a:r>
                        <a:rPr lang="es-VE" sz="1050" dirty="0" smtClean="0">
                          <a:latin typeface="Arial Unicode MS" pitchFamily="34" charset="-128"/>
                          <a:ea typeface="Arial Unicode MS" pitchFamily="34" charset="-128"/>
                          <a:cs typeface="Arial Unicode MS" pitchFamily="34" charset="-128"/>
                        </a:rPr>
                        <a:t>Longitud</a:t>
                      </a:r>
                      <a:r>
                        <a:rPr lang="es-VE" sz="1050" baseline="0" dirty="0" smtClean="0">
                          <a:latin typeface="Arial Unicode MS" pitchFamily="34" charset="-128"/>
                          <a:ea typeface="Arial Unicode MS" pitchFamily="34" charset="-128"/>
                          <a:cs typeface="Arial Unicode MS" pitchFamily="34" charset="-128"/>
                        </a:rPr>
                        <a:t> Tambor – </a:t>
                      </a:r>
                      <a:r>
                        <a:rPr lang="es-VE" sz="1050" baseline="0" dirty="0" err="1" smtClean="0">
                          <a:latin typeface="Arial Unicode MS" pitchFamily="34" charset="-128"/>
                          <a:ea typeface="Arial Unicode MS" pitchFamily="34" charset="-128"/>
                          <a:cs typeface="Arial Unicode MS" pitchFamily="34" charset="-128"/>
                        </a:rPr>
                        <a:t>Drump</a:t>
                      </a:r>
                      <a:r>
                        <a:rPr lang="es-VE" sz="1050" baseline="0" dirty="0" smtClean="0">
                          <a:latin typeface="Arial Unicode MS" pitchFamily="34" charset="-128"/>
                          <a:ea typeface="Arial Unicode MS" pitchFamily="34" charset="-128"/>
                          <a:cs typeface="Arial Unicode MS" pitchFamily="34" charset="-128"/>
                        </a:rPr>
                        <a:t> </a:t>
                      </a:r>
                      <a:r>
                        <a:rPr lang="es-VE" sz="1050" baseline="0" dirty="0" err="1" smtClean="0">
                          <a:latin typeface="Arial Unicode MS" pitchFamily="34" charset="-128"/>
                          <a:ea typeface="Arial Unicode MS" pitchFamily="34" charset="-128"/>
                          <a:cs typeface="Arial Unicode MS" pitchFamily="34" charset="-128"/>
                        </a:rPr>
                        <a:t>Depth</a:t>
                      </a:r>
                      <a:r>
                        <a:rPr lang="es-VE" sz="1050" baseline="0" dirty="0" smtClean="0">
                          <a:latin typeface="Arial Unicode MS" pitchFamily="34" charset="-128"/>
                          <a:ea typeface="Arial Unicode MS" pitchFamily="34" charset="-128"/>
                          <a:cs typeface="Arial Unicode MS" pitchFamily="34" charset="-128"/>
                        </a:rPr>
                        <a:t> (mm/</a:t>
                      </a:r>
                      <a:r>
                        <a:rPr lang="es-VE" sz="1050" baseline="0" dirty="0" err="1" smtClean="0">
                          <a:latin typeface="Arial Unicode MS" pitchFamily="34" charset="-128"/>
                          <a:ea typeface="Arial Unicode MS" pitchFamily="34" charset="-128"/>
                          <a:cs typeface="Arial Unicode MS" pitchFamily="34" charset="-128"/>
                        </a:rPr>
                        <a:t>Inch</a:t>
                      </a:r>
                      <a:r>
                        <a:rPr lang="es-VE" sz="1050" baseline="0" dirty="0" smtClean="0">
                          <a:latin typeface="Arial Unicode MS" pitchFamily="34" charset="-128"/>
                          <a:ea typeface="Arial Unicode MS" pitchFamily="34" charset="-128"/>
                          <a:cs typeface="Arial Unicode MS" pitchFamily="34" charset="-128"/>
                        </a:rPr>
                        <a:t>)</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450/18</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690/27.6</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520/20.47</a:t>
                      </a:r>
                      <a:endParaRPr lang="es-VE" sz="1050" dirty="0">
                        <a:latin typeface="Arial Unicode MS" pitchFamily="34" charset="-128"/>
                        <a:ea typeface="Arial Unicode MS" pitchFamily="34" charset="-128"/>
                        <a:cs typeface="Arial Unicode MS" pitchFamily="34" charset="-128"/>
                      </a:endParaRPr>
                    </a:p>
                  </a:txBody>
                  <a:tcPr/>
                </a:tc>
              </a:tr>
              <a:tr h="364484">
                <a:tc>
                  <a:txBody>
                    <a:bodyPr/>
                    <a:lstStyle/>
                    <a:p>
                      <a:r>
                        <a:rPr lang="es-VE" sz="1050" dirty="0" smtClean="0">
                          <a:latin typeface="Arial Unicode MS" pitchFamily="34" charset="-128"/>
                          <a:ea typeface="Arial Unicode MS" pitchFamily="34" charset="-128"/>
                          <a:cs typeface="Arial Unicode MS" pitchFamily="34" charset="-128"/>
                        </a:rPr>
                        <a:t>Volumen tambor - </a:t>
                      </a:r>
                      <a:r>
                        <a:rPr lang="es-VE" sz="1050" dirty="0" err="1" smtClean="0">
                          <a:latin typeface="Arial Unicode MS" pitchFamily="34" charset="-128"/>
                          <a:ea typeface="Arial Unicode MS" pitchFamily="34" charset="-128"/>
                          <a:cs typeface="Arial Unicode MS" pitchFamily="34" charset="-128"/>
                        </a:rPr>
                        <a:t>Drum</a:t>
                      </a:r>
                      <a:r>
                        <a:rPr lang="es-VE" sz="1050" dirty="0" smtClean="0">
                          <a:latin typeface="Arial Unicode MS" pitchFamily="34" charset="-128"/>
                          <a:ea typeface="Arial Unicode MS" pitchFamily="34" charset="-128"/>
                          <a:cs typeface="Arial Unicode MS" pitchFamily="34" charset="-128"/>
                        </a:rPr>
                        <a:t> Vol. (mm/</a:t>
                      </a:r>
                      <a:r>
                        <a:rPr lang="es-VE" sz="1050" dirty="0" err="1" smtClean="0">
                          <a:latin typeface="Arial Unicode MS" pitchFamily="34" charset="-128"/>
                          <a:ea typeface="Arial Unicode MS" pitchFamily="34" charset="-128"/>
                          <a:cs typeface="Arial Unicode MS" pitchFamily="34" charset="-128"/>
                        </a:rPr>
                        <a:t>Inch</a:t>
                      </a:r>
                      <a:r>
                        <a:rPr lang="es-VE" sz="1050" dirty="0" smtClean="0">
                          <a:latin typeface="Arial Unicode MS" pitchFamily="34" charset="-128"/>
                          <a:ea typeface="Arial Unicode MS" pitchFamily="34" charset="-128"/>
                          <a:cs typeface="Arial Unicode MS" pitchFamily="34" charset="-128"/>
                        </a:rPr>
                        <a:t>)</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226/7.41</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310/10.16</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310/10.16</a:t>
                      </a:r>
                      <a:endParaRPr lang="es-VE" sz="1050" dirty="0">
                        <a:latin typeface="Arial Unicode MS" pitchFamily="34" charset="-128"/>
                        <a:ea typeface="Arial Unicode MS" pitchFamily="34" charset="-128"/>
                        <a:cs typeface="Arial Unicode MS" pitchFamily="34" charset="-128"/>
                      </a:endParaRPr>
                    </a:p>
                  </a:txBody>
                  <a:tcPr/>
                </a:tc>
              </a:tr>
              <a:tr h="364484">
                <a:tc>
                  <a:txBody>
                    <a:bodyPr/>
                    <a:lstStyle/>
                    <a:p>
                      <a:r>
                        <a:rPr lang="es-VE" sz="1050" dirty="0" smtClean="0">
                          <a:latin typeface="Arial Unicode MS" pitchFamily="34" charset="-128"/>
                          <a:ea typeface="Arial Unicode MS" pitchFamily="34" charset="-128"/>
                          <a:cs typeface="Arial Unicode MS" pitchFamily="34" charset="-128"/>
                        </a:rPr>
                        <a:t>Velocidad</a:t>
                      </a:r>
                      <a:r>
                        <a:rPr lang="es-VE" sz="1050" baseline="0" dirty="0" smtClean="0">
                          <a:latin typeface="Arial Unicode MS" pitchFamily="34" charset="-128"/>
                          <a:ea typeface="Arial Unicode MS" pitchFamily="34" charset="-128"/>
                          <a:cs typeface="Arial Unicode MS" pitchFamily="34" charset="-128"/>
                        </a:rPr>
                        <a:t>  Lavado – </a:t>
                      </a:r>
                      <a:r>
                        <a:rPr lang="es-VE" sz="1050" baseline="0" dirty="0" err="1" smtClean="0">
                          <a:latin typeface="Arial Unicode MS" pitchFamily="34" charset="-128"/>
                          <a:ea typeface="Arial Unicode MS" pitchFamily="34" charset="-128"/>
                          <a:cs typeface="Arial Unicode MS" pitchFamily="34" charset="-128"/>
                        </a:rPr>
                        <a:t>Washing</a:t>
                      </a:r>
                      <a:r>
                        <a:rPr lang="es-VE" sz="1050" baseline="0" dirty="0" smtClean="0">
                          <a:latin typeface="Arial Unicode MS" pitchFamily="34" charset="-128"/>
                          <a:ea typeface="Arial Unicode MS" pitchFamily="34" charset="-128"/>
                          <a:cs typeface="Arial Unicode MS" pitchFamily="34" charset="-128"/>
                        </a:rPr>
                        <a:t> </a:t>
                      </a:r>
                      <a:r>
                        <a:rPr lang="es-VE" sz="1050" baseline="0" dirty="0" err="1" smtClean="0">
                          <a:latin typeface="Arial Unicode MS" pitchFamily="34" charset="-128"/>
                          <a:ea typeface="Arial Unicode MS" pitchFamily="34" charset="-128"/>
                          <a:cs typeface="Arial Unicode MS" pitchFamily="34" charset="-128"/>
                        </a:rPr>
                        <a:t>Speed</a:t>
                      </a:r>
                      <a:r>
                        <a:rPr lang="es-VE" sz="1050" baseline="0" dirty="0" smtClean="0">
                          <a:latin typeface="Arial Unicode MS" pitchFamily="34" charset="-128"/>
                          <a:ea typeface="Arial Unicode MS" pitchFamily="34" charset="-128"/>
                          <a:cs typeface="Arial Unicode MS" pitchFamily="34" charset="-128"/>
                        </a:rPr>
                        <a:t> (rpm)</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38</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38</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38</a:t>
                      </a:r>
                      <a:endParaRPr lang="es-VE" sz="1050" dirty="0">
                        <a:latin typeface="Arial Unicode MS" pitchFamily="34" charset="-128"/>
                        <a:ea typeface="Arial Unicode MS" pitchFamily="34" charset="-128"/>
                        <a:cs typeface="Arial Unicode MS" pitchFamily="34" charset="-128"/>
                      </a:endParaRPr>
                    </a:p>
                  </a:txBody>
                  <a:tcPr/>
                </a:tc>
              </a:tr>
              <a:tr h="364484">
                <a:tc>
                  <a:txBody>
                    <a:bodyPr/>
                    <a:lstStyle/>
                    <a:p>
                      <a:r>
                        <a:rPr lang="es-VE" sz="1050" dirty="0" smtClean="0">
                          <a:latin typeface="Arial Unicode MS" pitchFamily="34" charset="-128"/>
                          <a:ea typeface="Arial Unicode MS" pitchFamily="34" charset="-128"/>
                          <a:cs typeface="Arial Unicode MS" pitchFamily="34" charset="-128"/>
                        </a:rPr>
                        <a:t>Velocidad Centrifuga  – Spin </a:t>
                      </a:r>
                      <a:r>
                        <a:rPr lang="es-VE" sz="1050" dirty="0" err="1" smtClean="0">
                          <a:latin typeface="Arial Unicode MS" pitchFamily="34" charset="-128"/>
                          <a:ea typeface="Arial Unicode MS" pitchFamily="34" charset="-128"/>
                          <a:cs typeface="Arial Unicode MS" pitchFamily="34" charset="-128"/>
                        </a:rPr>
                        <a:t>Speed</a:t>
                      </a:r>
                      <a:r>
                        <a:rPr lang="es-VE" sz="1050" dirty="0" smtClean="0">
                          <a:latin typeface="Arial Unicode MS" pitchFamily="34" charset="-128"/>
                          <a:ea typeface="Arial Unicode MS" pitchFamily="34" charset="-128"/>
                          <a:cs typeface="Arial Unicode MS" pitchFamily="34" charset="-128"/>
                        </a:rPr>
                        <a:t> (rpm)</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450</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450</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450</a:t>
                      </a:r>
                      <a:endParaRPr lang="es-VE" sz="1050" dirty="0">
                        <a:latin typeface="Arial Unicode MS" pitchFamily="34" charset="-128"/>
                        <a:ea typeface="Arial Unicode MS" pitchFamily="34" charset="-128"/>
                        <a:cs typeface="Arial Unicode MS" pitchFamily="34" charset="-128"/>
                      </a:endParaRPr>
                    </a:p>
                  </a:txBody>
                  <a:tcPr/>
                </a:tc>
              </a:tr>
              <a:tr h="364484">
                <a:tc>
                  <a:txBody>
                    <a:bodyPr/>
                    <a:lstStyle/>
                    <a:p>
                      <a:r>
                        <a:rPr lang="es-VE" sz="1050" dirty="0" smtClean="0">
                          <a:latin typeface="Arial Unicode MS" pitchFamily="34" charset="-128"/>
                          <a:ea typeface="Arial Unicode MS" pitchFamily="34" charset="-128"/>
                          <a:cs typeface="Arial Unicode MS" pitchFamily="34" charset="-128"/>
                        </a:rPr>
                        <a:t>Potencia Motor – Motor </a:t>
                      </a:r>
                      <a:r>
                        <a:rPr lang="es-VE" sz="1050" dirty="0" err="1" smtClean="0">
                          <a:latin typeface="Arial Unicode MS" pitchFamily="34" charset="-128"/>
                          <a:ea typeface="Arial Unicode MS" pitchFamily="34" charset="-128"/>
                          <a:cs typeface="Arial Unicode MS" pitchFamily="34" charset="-128"/>
                        </a:rPr>
                        <a:t>Power</a:t>
                      </a:r>
                      <a:r>
                        <a:rPr lang="es-VE" sz="1050" dirty="0" smtClean="0">
                          <a:latin typeface="Arial Unicode MS" pitchFamily="34" charset="-128"/>
                          <a:ea typeface="Arial Unicode MS" pitchFamily="34" charset="-128"/>
                          <a:cs typeface="Arial Unicode MS" pitchFamily="34" charset="-128"/>
                        </a:rPr>
                        <a:t> (Hp)</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0.65/2.4</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0.65/2.4</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0.80/3.0</a:t>
                      </a:r>
                      <a:endParaRPr lang="es-VE" sz="1050" dirty="0">
                        <a:latin typeface="Arial Unicode MS" pitchFamily="34" charset="-128"/>
                        <a:ea typeface="Arial Unicode MS" pitchFamily="34" charset="-128"/>
                        <a:cs typeface="Arial Unicode MS" pitchFamily="34" charset="-128"/>
                      </a:endParaRPr>
                    </a:p>
                  </a:txBody>
                  <a:tcPr/>
                </a:tc>
              </a:tr>
              <a:tr h="364484">
                <a:tc>
                  <a:txBody>
                    <a:bodyPr/>
                    <a:lstStyle/>
                    <a:p>
                      <a:r>
                        <a:rPr lang="es-VE" sz="1050" dirty="0" smtClean="0">
                          <a:latin typeface="Arial Unicode MS" pitchFamily="34" charset="-128"/>
                          <a:ea typeface="Arial Unicode MS" pitchFamily="34" charset="-128"/>
                          <a:cs typeface="Arial Unicode MS" pitchFamily="34" charset="-128"/>
                        </a:rPr>
                        <a:t>Capacidad – </a:t>
                      </a:r>
                      <a:r>
                        <a:rPr lang="es-VE" sz="1050" dirty="0" err="1" smtClean="0">
                          <a:latin typeface="Arial Unicode MS" pitchFamily="34" charset="-128"/>
                          <a:ea typeface="Arial Unicode MS" pitchFamily="34" charset="-128"/>
                          <a:cs typeface="Arial Unicode MS" pitchFamily="34" charset="-128"/>
                        </a:rPr>
                        <a:t>Capacities</a:t>
                      </a:r>
                      <a:r>
                        <a:rPr lang="es-VE" sz="1050" dirty="0" smtClean="0">
                          <a:latin typeface="Arial Unicode MS" pitchFamily="34" charset="-128"/>
                          <a:ea typeface="Arial Unicode MS" pitchFamily="34" charset="-128"/>
                          <a:cs typeface="Arial Unicode MS" pitchFamily="34" charset="-128"/>
                        </a:rPr>
                        <a:t> (Kg/</a:t>
                      </a:r>
                      <a:r>
                        <a:rPr lang="es-VE" sz="1050" dirty="0" err="1" smtClean="0">
                          <a:latin typeface="Arial Unicode MS" pitchFamily="34" charset="-128"/>
                          <a:ea typeface="Arial Unicode MS" pitchFamily="34" charset="-128"/>
                          <a:cs typeface="Arial Unicode MS" pitchFamily="34" charset="-128"/>
                        </a:rPr>
                        <a:t>Lbs</a:t>
                      </a:r>
                      <a:r>
                        <a:rPr lang="es-VE" sz="1050" dirty="0" smtClean="0">
                          <a:latin typeface="Arial Unicode MS" pitchFamily="34" charset="-128"/>
                          <a:ea typeface="Arial Unicode MS" pitchFamily="34" charset="-128"/>
                          <a:cs typeface="Arial Unicode MS" pitchFamily="34" charset="-128"/>
                        </a:rPr>
                        <a:t>)</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23/50</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34/75</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41/90</a:t>
                      </a:r>
                    </a:p>
                  </a:txBody>
                  <a:tcPr/>
                </a:tc>
              </a:tr>
              <a:tr h="364484">
                <a:tc>
                  <a:txBody>
                    <a:bodyPr/>
                    <a:lstStyle/>
                    <a:p>
                      <a:r>
                        <a:rPr lang="es-VE" sz="1050" dirty="0" smtClean="0">
                          <a:latin typeface="Arial Unicode MS" pitchFamily="34" charset="-128"/>
                          <a:ea typeface="Arial Unicode MS" pitchFamily="34" charset="-128"/>
                          <a:cs typeface="Arial Unicode MS" pitchFamily="34" charset="-128"/>
                        </a:rPr>
                        <a:t>Voltios</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220</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220</a:t>
                      </a:r>
                      <a:endParaRPr lang="es-VE" sz="1050" dirty="0">
                        <a:latin typeface="Arial Unicode MS" pitchFamily="34" charset="-128"/>
                        <a:ea typeface="Arial Unicode MS" pitchFamily="34" charset="-128"/>
                        <a:cs typeface="Arial Unicode MS" pitchFamily="34" charset="-128"/>
                      </a:endParaRPr>
                    </a:p>
                  </a:txBody>
                  <a:tcPr/>
                </a:tc>
                <a:tc>
                  <a:txBody>
                    <a:bodyPr/>
                    <a:lstStyle/>
                    <a:p>
                      <a:pPr algn="ctr"/>
                      <a:r>
                        <a:rPr lang="es-VE" sz="1050" dirty="0" smtClean="0">
                          <a:latin typeface="Arial Unicode MS" pitchFamily="34" charset="-128"/>
                          <a:ea typeface="Arial Unicode MS" pitchFamily="34" charset="-128"/>
                          <a:cs typeface="Arial Unicode MS" pitchFamily="34" charset="-128"/>
                        </a:rPr>
                        <a:t>220</a:t>
                      </a:r>
                    </a:p>
                  </a:txBody>
                  <a:tcPr/>
                </a:tc>
              </a:tr>
            </a:tbl>
          </a:graphicData>
        </a:graphic>
      </p:graphicFrame>
      <p:sp>
        <p:nvSpPr>
          <p:cNvPr id="5" name="4 Rectángulo"/>
          <p:cNvSpPr/>
          <p:nvPr/>
        </p:nvSpPr>
        <p:spPr>
          <a:xfrm>
            <a:off x="7809980" y="6550247"/>
            <a:ext cx="1334020" cy="307777"/>
          </a:xfrm>
          <a:prstGeom prst="rect">
            <a:avLst/>
          </a:prstGeom>
        </p:spPr>
        <p:txBody>
          <a:bodyPr wrap="none">
            <a:spAutoFit/>
          </a:bodyPr>
          <a:lstStyle/>
          <a:p>
            <a:r>
              <a:rPr lang="es-VE" sz="1400" dirty="0" smtClean="0"/>
              <a:t>J-08009778-5</a:t>
            </a:r>
            <a:endParaRPr lang="es-VE" sz="1400" dirty="0"/>
          </a:p>
        </p:txBody>
      </p:sp>
    </p:spTree>
  </p:cSld>
  <p:clrMapOvr>
    <a:masterClrMapping/>
  </p:clrMapOvr>
  <p:transition>
    <p:wheel spokes="2"/>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r>
              <a:rPr lang="es-ES_tradnl" dirty="0" smtClean="0"/>
              <a:t>	</a:t>
            </a:r>
            <a:endParaRPr lang="es-VE" dirty="0"/>
          </a:p>
        </p:txBody>
      </p:sp>
      <p:pic>
        <p:nvPicPr>
          <p:cNvPr id="4" name="3 Imagen"/>
          <p:cNvPicPr/>
          <p:nvPr/>
        </p:nvPicPr>
        <p:blipFill>
          <a:blip r:embed="rId2" cstate="print"/>
          <a:srcRect/>
          <a:stretch>
            <a:fillRect/>
          </a:stretch>
        </p:blipFill>
        <p:spPr bwMode="auto">
          <a:xfrm>
            <a:off x="251520" y="116632"/>
            <a:ext cx="8715436" cy="85725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619672" y="1052736"/>
            <a:ext cx="6408712" cy="2232248"/>
          </a:xfrm>
          <a:prstGeom prst="rect">
            <a:avLst/>
          </a:prstGeom>
          <a:noFill/>
          <a:ln w="9525">
            <a:noFill/>
            <a:miter lim="800000"/>
            <a:headEnd/>
            <a:tailEnd/>
          </a:ln>
        </p:spPr>
      </p:pic>
      <p:graphicFrame>
        <p:nvGraphicFramePr>
          <p:cNvPr id="6" name="5 Tabla"/>
          <p:cNvGraphicFramePr>
            <a:graphicFrameLocks noGrp="1"/>
          </p:cNvGraphicFramePr>
          <p:nvPr>
            <p:extLst>
              <p:ext uri="{D42A27DB-BD31-4B8C-83A1-F6EECF244321}">
                <p14:modId xmlns:p14="http://schemas.microsoft.com/office/powerpoint/2010/main" val="809575270"/>
              </p:ext>
            </p:extLst>
          </p:nvPr>
        </p:nvGraphicFramePr>
        <p:xfrm>
          <a:off x="1700147" y="3263858"/>
          <a:ext cx="6264696" cy="2736299"/>
        </p:xfrm>
        <a:graphic>
          <a:graphicData uri="http://schemas.openxmlformats.org/drawingml/2006/table">
            <a:tbl>
              <a:tblPr firstRow="1" bandRow="1">
                <a:tableStyleId>{5C22544A-7EE6-4342-B048-85BDC9FD1C3A}</a:tableStyleId>
              </a:tblPr>
              <a:tblGrid>
                <a:gridCol w="1944216"/>
                <a:gridCol w="1440160"/>
                <a:gridCol w="1584176"/>
                <a:gridCol w="1296144"/>
              </a:tblGrid>
              <a:tr h="262809">
                <a:tc>
                  <a:txBody>
                    <a:bodyPr/>
                    <a:lstStyle/>
                    <a:p>
                      <a:pPr algn="ctr"/>
                      <a:r>
                        <a:rPr lang="es-VE" sz="1100" b="1" dirty="0" smtClean="0">
                          <a:solidFill>
                            <a:schemeClr val="tx1"/>
                          </a:solidFill>
                          <a:latin typeface="Baskerville Old Face" pitchFamily="18" charset="0"/>
                        </a:rPr>
                        <a:t>Modelo/</a:t>
                      </a:r>
                      <a:r>
                        <a:rPr lang="es-VE" sz="1100" b="1" dirty="0" err="1" smtClean="0">
                          <a:solidFill>
                            <a:schemeClr val="tx1"/>
                          </a:solidFill>
                          <a:latin typeface="Baskerville Old Face" pitchFamily="18" charset="0"/>
                        </a:rPr>
                        <a:t>Models</a:t>
                      </a:r>
                      <a:endParaRPr lang="es-VE" sz="1100" b="1" dirty="0">
                        <a:solidFill>
                          <a:schemeClr val="tx1"/>
                        </a:solidFill>
                        <a:latin typeface="Baskerville Old Face" pitchFamily="18" charset="0"/>
                      </a:endParaRPr>
                    </a:p>
                  </a:txBody>
                  <a:tcPr/>
                </a:tc>
                <a:tc>
                  <a:txBody>
                    <a:bodyPr/>
                    <a:lstStyle/>
                    <a:p>
                      <a:pPr algn="ctr"/>
                      <a:r>
                        <a:rPr lang="es-VE" sz="1100" b="1" dirty="0" smtClean="0">
                          <a:solidFill>
                            <a:schemeClr val="tx1"/>
                          </a:solidFill>
                          <a:latin typeface="Baskerville Old Face" pitchFamily="18" charset="0"/>
                        </a:rPr>
                        <a:t>LV50Z</a:t>
                      </a:r>
                      <a:endParaRPr lang="es-VE" sz="1100" b="1" dirty="0">
                        <a:solidFill>
                          <a:schemeClr val="tx1"/>
                        </a:solidFill>
                        <a:latin typeface="Baskerville Old Face" pitchFamily="18" charset="0"/>
                      </a:endParaRPr>
                    </a:p>
                  </a:txBody>
                  <a:tcPr/>
                </a:tc>
                <a:tc>
                  <a:txBody>
                    <a:bodyPr/>
                    <a:lstStyle/>
                    <a:p>
                      <a:pPr algn="ctr"/>
                      <a:r>
                        <a:rPr lang="es-VE" sz="1100" b="1" dirty="0" smtClean="0">
                          <a:solidFill>
                            <a:schemeClr val="tx1"/>
                          </a:solidFill>
                          <a:latin typeface="Baskerville Old Face" pitchFamily="18" charset="0"/>
                        </a:rPr>
                        <a:t>LV75B</a:t>
                      </a:r>
                      <a:endParaRPr lang="es-VE" sz="1100" b="1" dirty="0">
                        <a:solidFill>
                          <a:schemeClr val="tx1"/>
                        </a:solidFill>
                        <a:latin typeface="Baskerville Old Face" pitchFamily="18" charset="0"/>
                      </a:endParaRPr>
                    </a:p>
                  </a:txBody>
                  <a:tcPr/>
                </a:tc>
                <a:tc>
                  <a:txBody>
                    <a:bodyPr/>
                    <a:lstStyle/>
                    <a:p>
                      <a:pPr algn="ctr"/>
                      <a:r>
                        <a:rPr lang="es-VE" sz="1100" b="1" dirty="0" smtClean="0">
                          <a:solidFill>
                            <a:schemeClr val="tx1"/>
                          </a:solidFill>
                          <a:latin typeface="Baskerville Old Face" pitchFamily="18" charset="0"/>
                        </a:rPr>
                        <a:t>LV90B</a:t>
                      </a:r>
                      <a:endParaRPr lang="es-VE" sz="1100" b="1" dirty="0">
                        <a:solidFill>
                          <a:schemeClr val="tx1"/>
                        </a:solidFill>
                        <a:latin typeface="Baskerville Old Face" pitchFamily="18" charset="0"/>
                      </a:endParaRPr>
                    </a:p>
                  </a:txBody>
                  <a:tcPr/>
                </a:tc>
              </a:tr>
              <a:tr h="247349">
                <a:tc>
                  <a:txBody>
                    <a:bodyPr/>
                    <a:lstStyle/>
                    <a:p>
                      <a:r>
                        <a:rPr lang="es-VE" sz="1000" b="0" dirty="0" smtClean="0">
                          <a:latin typeface="Times New Roman" pitchFamily="18" charset="0"/>
                          <a:cs typeface="Times New Roman" pitchFamily="18" charset="0"/>
                        </a:rPr>
                        <a:t>A – Entrada</a:t>
                      </a:r>
                      <a:r>
                        <a:rPr lang="es-VE" sz="1000" b="0" baseline="0" dirty="0" smtClean="0">
                          <a:latin typeface="Times New Roman" pitchFamily="18" charset="0"/>
                          <a:cs typeface="Times New Roman" pitchFamily="18" charset="0"/>
                        </a:rPr>
                        <a:t> Agua </a:t>
                      </a:r>
                      <a:r>
                        <a:rPr lang="es-VE" sz="1000" b="0" baseline="0" dirty="0" err="1" smtClean="0">
                          <a:latin typeface="Times New Roman" pitchFamily="18" charset="0"/>
                          <a:cs typeface="Times New Roman" pitchFamily="18" charset="0"/>
                        </a:rPr>
                        <a:t>Fria</a:t>
                      </a:r>
                      <a:r>
                        <a:rPr lang="es-VE" sz="1000" b="0" baseline="0" dirty="0" smtClean="0">
                          <a:latin typeface="Times New Roman" pitchFamily="18" charset="0"/>
                          <a:cs typeface="Times New Roman" pitchFamily="18" charset="0"/>
                        </a:rPr>
                        <a:t> (</a:t>
                      </a:r>
                      <a:r>
                        <a:rPr lang="es-VE" sz="1000" b="0" baseline="0" dirty="0" err="1" smtClean="0">
                          <a:latin typeface="Times New Roman" pitchFamily="18" charset="0"/>
                          <a:cs typeface="Times New Roman" pitchFamily="18" charset="0"/>
                        </a:rPr>
                        <a:t>inch</a:t>
                      </a:r>
                      <a:r>
                        <a:rPr lang="es-VE" sz="1000" b="0" baseline="0" dirty="0" smtClean="0">
                          <a:latin typeface="Times New Roman" pitchFamily="18" charset="0"/>
                          <a:cs typeface="Times New Roman" pitchFamily="18" charset="0"/>
                        </a:rPr>
                        <a:t>)</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3/4</a:t>
                      </a:r>
                      <a:r>
                        <a:rPr lang="es-VE" sz="1000" b="0" baseline="0" dirty="0" smtClean="0">
                          <a:latin typeface="Times New Roman" pitchFamily="18" charset="0"/>
                          <a:cs typeface="Times New Roman" pitchFamily="18" charset="0"/>
                        </a:rPr>
                        <a:t> “ </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3/4</a:t>
                      </a:r>
                      <a:r>
                        <a:rPr lang="es-VE" sz="1000" b="0" baseline="0" dirty="0" smtClean="0">
                          <a:latin typeface="Times New Roman" pitchFamily="18" charset="0"/>
                          <a:cs typeface="Times New Roman" pitchFamily="18" charset="0"/>
                        </a:rPr>
                        <a:t> “</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3/4</a:t>
                      </a:r>
                      <a:r>
                        <a:rPr lang="es-VE" sz="1000" b="0" baseline="0" dirty="0" smtClean="0">
                          <a:latin typeface="Times New Roman" pitchFamily="18" charset="0"/>
                          <a:cs typeface="Times New Roman" pitchFamily="18" charset="0"/>
                        </a:rPr>
                        <a:t>”</a:t>
                      </a:r>
                      <a:endParaRPr lang="es-VE" sz="1000" b="0" dirty="0">
                        <a:latin typeface="Times New Roman" pitchFamily="18" charset="0"/>
                        <a:cs typeface="Times New Roman" pitchFamily="18" charset="0"/>
                      </a:endParaRPr>
                    </a:p>
                  </a:txBody>
                  <a:tcPr/>
                </a:tc>
              </a:tr>
              <a:tr h="247349">
                <a:tc>
                  <a:txBody>
                    <a:bodyPr/>
                    <a:lstStyle/>
                    <a:p>
                      <a:r>
                        <a:rPr lang="es-VE" sz="1000" b="0" dirty="0" smtClean="0">
                          <a:latin typeface="Times New Roman" pitchFamily="18" charset="0"/>
                          <a:cs typeface="Times New Roman" pitchFamily="18" charset="0"/>
                        </a:rPr>
                        <a:t>B- Entrada Agua Caliente</a:t>
                      </a:r>
                      <a:r>
                        <a:rPr lang="es-VE" sz="1000" b="0" baseline="0" dirty="0" smtClean="0">
                          <a:latin typeface="Times New Roman" pitchFamily="18" charset="0"/>
                          <a:cs typeface="Times New Roman" pitchFamily="18" charset="0"/>
                        </a:rPr>
                        <a:t>  (</a:t>
                      </a:r>
                      <a:r>
                        <a:rPr lang="es-VE" sz="1000" b="0" baseline="0" dirty="0" err="1" smtClean="0">
                          <a:latin typeface="Times New Roman" pitchFamily="18" charset="0"/>
                          <a:cs typeface="Times New Roman" pitchFamily="18" charset="0"/>
                        </a:rPr>
                        <a:t>Inch</a:t>
                      </a:r>
                      <a:r>
                        <a:rPr lang="es-VE" sz="1000" b="0" baseline="0" dirty="0" smtClean="0">
                          <a:latin typeface="Times New Roman" pitchFamily="18" charset="0"/>
                          <a:cs typeface="Times New Roman" pitchFamily="18" charset="0"/>
                        </a:rPr>
                        <a:t>)</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3/4</a:t>
                      </a:r>
                      <a:r>
                        <a:rPr lang="es-VE" sz="1000" b="0" baseline="0" dirty="0" smtClean="0">
                          <a:latin typeface="Times New Roman" pitchFamily="18" charset="0"/>
                          <a:cs typeface="Times New Roman" pitchFamily="18" charset="0"/>
                        </a:rPr>
                        <a:t> “</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3/4 “</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3/4” </a:t>
                      </a:r>
                      <a:endParaRPr lang="es-VE" sz="1000" b="0" dirty="0">
                        <a:latin typeface="Times New Roman" pitchFamily="18" charset="0"/>
                        <a:cs typeface="Times New Roman" pitchFamily="18" charset="0"/>
                      </a:endParaRPr>
                    </a:p>
                  </a:txBody>
                  <a:tcPr/>
                </a:tc>
              </a:tr>
              <a:tr h="247349">
                <a:tc>
                  <a:txBody>
                    <a:bodyPr/>
                    <a:lstStyle/>
                    <a:p>
                      <a:r>
                        <a:rPr lang="es-VE" sz="1000" b="0" dirty="0" smtClean="0">
                          <a:latin typeface="Times New Roman" pitchFamily="18" charset="0"/>
                          <a:cs typeface="Times New Roman" pitchFamily="18" charset="0"/>
                        </a:rPr>
                        <a:t>C- Conexión Eléctrica Trifásica</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3 X 220V</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3</a:t>
                      </a:r>
                      <a:r>
                        <a:rPr lang="es-VE" sz="1000" b="0" baseline="0" dirty="0" smtClean="0">
                          <a:latin typeface="Times New Roman" pitchFamily="18" charset="0"/>
                          <a:cs typeface="Times New Roman" pitchFamily="18" charset="0"/>
                        </a:rPr>
                        <a:t> X 220V</a:t>
                      </a:r>
                      <a:endParaRPr lang="es-VE" sz="1000" b="0" dirty="0" smtClean="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3 X 220V</a:t>
                      </a:r>
                      <a:endParaRPr lang="es-VE" sz="1000" b="0" dirty="0">
                        <a:latin typeface="Times New Roman" pitchFamily="18" charset="0"/>
                        <a:cs typeface="Times New Roman" pitchFamily="18" charset="0"/>
                      </a:endParaRPr>
                    </a:p>
                  </a:txBody>
                  <a:tcPr/>
                </a:tc>
              </a:tr>
              <a:tr h="247349">
                <a:tc>
                  <a:txBody>
                    <a:bodyPr/>
                    <a:lstStyle/>
                    <a:p>
                      <a:r>
                        <a:rPr lang="es-VE" sz="1000" b="0" dirty="0" smtClean="0">
                          <a:latin typeface="Times New Roman" pitchFamily="18" charset="0"/>
                          <a:cs typeface="Times New Roman" pitchFamily="18" charset="0"/>
                        </a:rPr>
                        <a:t>D- Porta fusibles</a:t>
                      </a:r>
                      <a:endParaRPr lang="es-VE" sz="1000" b="0" dirty="0">
                        <a:latin typeface="Times New Roman" pitchFamily="18" charset="0"/>
                        <a:cs typeface="Times New Roman" pitchFamily="18" charset="0"/>
                      </a:endParaRPr>
                    </a:p>
                  </a:txBody>
                  <a:tcPr/>
                </a:tc>
                <a:tc>
                  <a:txBody>
                    <a:bodyPr/>
                    <a:lstStyle/>
                    <a:p>
                      <a:pPr algn="ctr"/>
                      <a:endParaRPr lang="es-VE" sz="1000" b="0" dirty="0">
                        <a:latin typeface="Times New Roman" pitchFamily="18" charset="0"/>
                        <a:cs typeface="Times New Roman" pitchFamily="18" charset="0"/>
                      </a:endParaRPr>
                    </a:p>
                  </a:txBody>
                  <a:tcPr/>
                </a:tc>
                <a:tc>
                  <a:txBody>
                    <a:bodyPr/>
                    <a:lstStyle/>
                    <a:p>
                      <a:pPr algn="ctr"/>
                      <a:endParaRPr lang="es-VE" sz="1000" b="0" dirty="0">
                        <a:latin typeface="Times New Roman" pitchFamily="18" charset="0"/>
                        <a:cs typeface="Times New Roman" pitchFamily="18" charset="0"/>
                      </a:endParaRPr>
                    </a:p>
                  </a:txBody>
                  <a:tcPr/>
                </a:tc>
                <a:tc>
                  <a:txBody>
                    <a:bodyPr/>
                    <a:lstStyle/>
                    <a:p>
                      <a:pPr algn="ctr"/>
                      <a:endParaRPr lang="es-VE" sz="1000" b="0" dirty="0">
                        <a:latin typeface="Times New Roman" pitchFamily="18" charset="0"/>
                        <a:cs typeface="Times New Roman" pitchFamily="18" charset="0"/>
                      </a:endParaRPr>
                    </a:p>
                  </a:txBody>
                  <a:tcPr/>
                </a:tc>
              </a:tr>
              <a:tr h="247349">
                <a:tc>
                  <a:txBody>
                    <a:bodyPr/>
                    <a:lstStyle/>
                    <a:p>
                      <a:r>
                        <a:rPr lang="es-VE" sz="1000" b="0" dirty="0" smtClean="0">
                          <a:latin typeface="Times New Roman" pitchFamily="18" charset="0"/>
                          <a:cs typeface="Times New Roman" pitchFamily="18" charset="0"/>
                        </a:rPr>
                        <a:t>E- Desagüe (</a:t>
                      </a:r>
                      <a:r>
                        <a:rPr lang="es-VE" sz="1000" b="0" dirty="0" err="1" smtClean="0">
                          <a:latin typeface="Times New Roman" pitchFamily="18" charset="0"/>
                          <a:cs typeface="Times New Roman" pitchFamily="18" charset="0"/>
                        </a:rPr>
                        <a:t>Inch</a:t>
                      </a:r>
                      <a:r>
                        <a:rPr lang="es-VE" sz="1000" b="0" dirty="0" smtClean="0">
                          <a:latin typeface="Times New Roman" pitchFamily="18" charset="0"/>
                          <a:cs typeface="Times New Roman" pitchFamily="18" charset="0"/>
                        </a:rPr>
                        <a:t>)</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2”</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2”</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2”</a:t>
                      </a:r>
                      <a:endParaRPr lang="es-VE" sz="1000" b="0" dirty="0">
                        <a:latin typeface="Times New Roman" pitchFamily="18" charset="0"/>
                        <a:cs typeface="Times New Roman" pitchFamily="18" charset="0"/>
                      </a:endParaRPr>
                    </a:p>
                  </a:txBody>
                  <a:tcPr/>
                </a:tc>
              </a:tr>
              <a:tr h="247349">
                <a:tc>
                  <a:txBody>
                    <a:bodyPr/>
                    <a:lstStyle/>
                    <a:p>
                      <a:r>
                        <a:rPr lang="es-VE" sz="1000" b="0" dirty="0" smtClean="0">
                          <a:latin typeface="Times New Roman" pitchFamily="18" charset="0"/>
                          <a:cs typeface="Times New Roman" pitchFamily="18" charset="0"/>
                        </a:rPr>
                        <a:t>H-</a:t>
                      </a:r>
                      <a:r>
                        <a:rPr lang="es-VE" sz="1000" b="0" baseline="0" dirty="0" smtClean="0">
                          <a:latin typeface="Times New Roman" pitchFamily="18" charset="0"/>
                          <a:cs typeface="Times New Roman" pitchFamily="18" charset="0"/>
                        </a:rPr>
                        <a:t> Altura Lavadora (mm)</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1300mm</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1300</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1420</a:t>
                      </a:r>
                      <a:endParaRPr lang="es-VE" sz="1000" b="0" dirty="0">
                        <a:latin typeface="Times New Roman" pitchFamily="18" charset="0"/>
                        <a:cs typeface="Times New Roman" pitchFamily="18" charset="0"/>
                      </a:endParaRPr>
                    </a:p>
                  </a:txBody>
                  <a:tcPr/>
                </a:tc>
              </a:tr>
              <a:tr h="247349">
                <a:tc>
                  <a:txBody>
                    <a:bodyPr/>
                    <a:lstStyle/>
                    <a:p>
                      <a:r>
                        <a:rPr lang="es-VE" sz="1000" b="0" dirty="0" smtClean="0">
                          <a:latin typeface="Times New Roman" pitchFamily="18" charset="0"/>
                          <a:cs typeface="Times New Roman" pitchFamily="18" charset="0"/>
                        </a:rPr>
                        <a:t>M- Frente Base</a:t>
                      </a:r>
                      <a:r>
                        <a:rPr lang="es-VE" sz="1000" b="0" baseline="0" dirty="0" smtClean="0">
                          <a:latin typeface="Times New Roman" pitchFamily="18" charset="0"/>
                          <a:cs typeface="Times New Roman" pitchFamily="18" charset="0"/>
                        </a:rPr>
                        <a:t> </a:t>
                      </a:r>
                      <a:r>
                        <a:rPr lang="es-VE" sz="1000" b="0" dirty="0" smtClean="0">
                          <a:latin typeface="Times New Roman" pitchFamily="18" charset="0"/>
                          <a:cs typeface="Times New Roman" pitchFamily="18" charset="0"/>
                        </a:rPr>
                        <a:t>Anclaje (mm)</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845mm</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845</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970</a:t>
                      </a:r>
                      <a:endParaRPr lang="es-VE" sz="1000" b="0" dirty="0">
                        <a:latin typeface="Times New Roman" pitchFamily="18" charset="0"/>
                        <a:cs typeface="Times New Roman" pitchFamily="18" charset="0"/>
                      </a:endParaRPr>
                    </a:p>
                  </a:txBody>
                  <a:tcPr/>
                </a:tc>
              </a:tr>
              <a:tr h="247349">
                <a:tc>
                  <a:txBody>
                    <a:bodyPr/>
                    <a:lstStyle/>
                    <a:p>
                      <a:r>
                        <a:rPr lang="es-VE" sz="1000" b="0" dirty="0" smtClean="0">
                          <a:latin typeface="Times New Roman" pitchFamily="18" charset="0"/>
                          <a:cs typeface="Times New Roman" pitchFamily="18" charset="0"/>
                        </a:rPr>
                        <a:t>N- Lateral Base Anclaje (mm)</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590</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735</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650</a:t>
                      </a:r>
                      <a:endParaRPr lang="es-VE" sz="1000" b="0" dirty="0">
                        <a:latin typeface="Times New Roman" pitchFamily="18" charset="0"/>
                        <a:cs typeface="Times New Roman" pitchFamily="18" charset="0"/>
                      </a:endParaRPr>
                    </a:p>
                  </a:txBody>
                  <a:tcPr/>
                </a:tc>
              </a:tr>
              <a:tr h="247349">
                <a:tc>
                  <a:txBody>
                    <a:bodyPr/>
                    <a:lstStyle/>
                    <a:p>
                      <a:r>
                        <a:rPr lang="es-VE" sz="1000" b="0" dirty="0" smtClean="0">
                          <a:latin typeface="Times New Roman" pitchFamily="18" charset="0"/>
                          <a:cs typeface="Times New Roman" pitchFamily="18" charset="0"/>
                        </a:rPr>
                        <a:t>P- Frente Lavadora (mm)</a:t>
                      </a:r>
                    </a:p>
                  </a:txBody>
                  <a:tcPr/>
                </a:tc>
                <a:tc>
                  <a:txBody>
                    <a:bodyPr/>
                    <a:lstStyle/>
                    <a:p>
                      <a:pPr algn="ctr"/>
                      <a:r>
                        <a:rPr lang="es-VE" sz="1000" b="0" dirty="0" smtClean="0">
                          <a:latin typeface="Times New Roman" pitchFamily="18" charset="0"/>
                          <a:cs typeface="Times New Roman" pitchFamily="18" charset="0"/>
                        </a:rPr>
                        <a:t>960</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960</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1090</a:t>
                      </a:r>
                      <a:endParaRPr lang="es-VE" sz="1000" b="0" dirty="0">
                        <a:latin typeface="Times New Roman" pitchFamily="18" charset="0"/>
                        <a:cs typeface="Times New Roman" pitchFamily="18" charset="0"/>
                      </a:endParaRPr>
                    </a:p>
                  </a:txBody>
                  <a:tcPr/>
                </a:tc>
              </a:tr>
              <a:tr h="247349">
                <a:tc>
                  <a:txBody>
                    <a:bodyPr/>
                    <a:lstStyle/>
                    <a:p>
                      <a:r>
                        <a:rPr lang="es-VE" sz="1000" b="0" dirty="0" smtClean="0">
                          <a:latin typeface="Times New Roman" pitchFamily="18" charset="0"/>
                          <a:cs typeface="Times New Roman" pitchFamily="18" charset="0"/>
                        </a:rPr>
                        <a:t>L- Lateral Lavadora (mm)</a:t>
                      </a:r>
                    </a:p>
                  </a:txBody>
                  <a:tcPr/>
                </a:tc>
                <a:tc>
                  <a:txBody>
                    <a:bodyPr/>
                    <a:lstStyle/>
                    <a:p>
                      <a:pPr algn="ctr"/>
                      <a:r>
                        <a:rPr lang="es-VE" sz="1000" b="0" dirty="0" smtClean="0">
                          <a:latin typeface="Times New Roman" pitchFamily="18" charset="0"/>
                          <a:cs typeface="Times New Roman" pitchFamily="18" charset="0"/>
                        </a:rPr>
                        <a:t>970</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1055</a:t>
                      </a:r>
                      <a:endParaRPr lang="es-VE" sz="1000" b="0" dirty="0">
                        <a:latin typeface="Times New Roman" pitchFamily="18" charset="0"/>
                        <a:cs typeface="Times New Roman" pitchFamily="18" charset="0"/>
                      </a:endParaRPr>
                    </a:p>
                  </a:txBody>
                  <a:tcPr/>
                </a:tc>
                <a:tc>
                  <a:txBody>
                    <a:bodyPr/>
                    <a:lstStyle/>
                    <a:p>
                      <a:pPr algn="ctr"/>
                      <a:r>
                        <a:rPr lang="es-VE" sz="1000" b="0" dirty="0" smtClean="0">
                          <a:latin typeface="Times New Roman" pitchFamily="18" charset="0"/>
                          <a:cs typeface="Times New Roman" pitchFamily="18" charset="0"/>
                        </a:rPr>
                        <a:t>970</a:t>
                      </a:r>
                      <a:endParaRPr lang="es-VE" sz="1000" b="0" dirty="0">
                        <a:latin typeface="Times New Roman" pitchFamily="18" charset="0"/>
                        <a:cs typeface="Times New Roman" pitchFamily="18" charset="0"/>
                      </a:endParaRPr>
                    </a:p>
                  </a:txBody>
                  <a:tcPr/>
                </a:tc>
              </a:tr>
            </a:tbl>
          </a:graphicData>
        </a:graphic>
      </p:graphicFrame>
      <p:sp>
        <p:nvSpPr>
          <p:cNvPr id="7" name="6 Rectángulo"/>
          <p:cNvSpPr/>
          <p:nvPr/>
        </p:nvSpPr>
        <p:spPr>
          <a:xfrm>
            <a:off x="7833164" y="6538760"/>
            <a:ext cx="1334020" cy="307777"/>
          </a:xfrm>
          <a:prstGeom prst="rect">
            <a:avLst/>
          </a:prstGeom>
        </p:spPr>
        <p:txBody>
          <a:bodyPr wrap="none">
            <a:spAutoFit/>
          </a:bodyPr>
          <a:lstStyle/>
          <a:p>
            <a:r>
              <a:rPr lang="es-VE" sz="1400" dirty="0" smtClean="0"/>
              <a:t>J-08009778-5</a:t>
            </a:r>
            <a:endParaRPr lang="es-VE" sz="1400" dirty="0"/>
          </a:p>
        </p:txBody>
      </p:sp>
    </p:spTree>
  </p:cSld>
  <p:clrMapOvr>
    <a:masterClrMapping/>
  </p:clrMapOvr>
  <p:transition>
    <p:whee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94438" y="1628800"/>
            <a:ext cx="8229600" cy="4525963"/>
          </a:xfrm>
        </p:spPr>
        <p:txBody>
          <a:bodyPr>
            <a:normAutofit fontScale="85000" lnSpcReduction="20000"/>
          </a:bodyPr>
          <a:lstStyle/>
          <a:p>
            <a:pPr algn="ctr"/>
            <a:r>
              <a:rPr lang="es-VE" sz="1800" b="1" dirty="0" smtClean="0">
                <a:latin typeface="Arial Black" pitchFamily="34" charset="0"/>
              </a:rPr>
              <a:t>Modelos LV50Z – LV75B –LV90B:</a:t>
            </a:r>
          </a:p>
          <a:p>
            <a:pPr algn="just"/>
            <a:r>
              <a:rPr lang="es-VE" sz="1900" dirty="0" smtClean="0"/>
              <a:t>*</a:t>
            </a:r>
            <a:r>
              <a:rPr lang="es-VE" sz="1800" dirty="0" smtClean="0"/>
              <a:t>	</a:t>
            </a:r>
            <a:r>
              <a:rPr lang="es-VE" sz="1400" b="1" dirty="0" smtClean="0"/>
              <a:t>Modelos Estándar con programación básica de Lavado Automático  (Lavado-Centrifuga-	Enjuague-Centrifuga Final);</a:t>
            </a:r>
          </a:p>
          <a:p>
            <a:pPr algn="just"/>
            <a:r>
              <a:rPr lang="es-VE" sz="1900" b="1" dirty="0" smtClean="0"/>
              <a:t>*</a:t>
            </a:r>
            <a:r>
              <a:rPr lang="es-VE" sz="1400" b="1" dirty="0" smtClean="0"/>
              <a:t>	Motor Trifásico de doble velocidad y doble caballaje, invierte automáticamente cada 20 	segundos 	durante la operación de lavado, el sentido de rotación de la cesta. El Motor 	tiene incorporado un Protector Térmico, conectado a una de las Fases de la Alta Velocidad;</a:t>
            </a:r>
          </a:p>
          <a:p>
            <a:pPr algn="just"/>
            <a:r>
              <a:rPr lang="es-VE" sz="1900" b="1" dirty="0" smtClean="0"/>
              <a:t>*</a:t>
            </a:r>
            <a:r>
              <a:rPr lang="es-VE" sz="1400" b="1" dirty="0" smtClean="0"/>
              <a:t>	La Cesta esta fabricada en ACERO INOX AISI 304 con perforaciones embutidas para 	acelerar 	la descarga del liquido y la espuma del detergente;</a:t>
            </a:r>
          </a:p>
          <a:p>
            <a:pPr algn="just"/>
            <a:r>
              <a:rPr lang="es-VE" sz="1900" b="1" dirty="0" smtClean="0"/>
              <a:t>*</a:t>
            </a:r>
            <a:r>
              <a:rPr lang="es-VE" sz="1400" b="1" dirty="0" smtClean="0"/>
              <a:t>	 Cerradura Eléctrica de la puerta con posibilidades de desactivarla manualmente en caso 	de falla en el sistema eléctrico; </a:t>
            </a:r>
          </a:p>
          <a:p>
            <a:pPr algn="just"/>
            <a:r>
              <a:rPr lang="es-VE" sz="1900" b="1" dirty="0" smtClean="0"/>
              <a:t>*</a:t>
            </a:r>
            <a:r>
              <a:rPr lang="es-VE" sz="1400" b="1" dirty="0" smtClean="0"/>
              <a:t>	Tapas del tambor en aleación de aluminio con revestimiento de una película protectora 	especial 	altamente resistente a la acción de los ácidos, detergentes y óxidos;</a:t>
            </a:r>
          </a:p>
          <a:p>
            <a:pPr algn="just"/>
            <a:r>
              <a:rPr lang="es-VE" sz="1900" b="1" dirty="0" smtClean="0"/>
              <a:t>*</a:t>
            </a:r>
            <a:r>
              <a:rPr lang="es-VE" sz="1400" b="1" dirty="0" smtClean="0"/>
              <a:t>	Válvula  Solenoide Eléctrica Automática para Entrada de Agua Fría y caliente Ø ½” ; </a:t>
            </a:r>
          </a:p>
          <a:p>
            <a:pPr algn="just"/>
            <a:r>
              <a:rPr lang="es-VE" sz="1900" b="1" dirty="0" smtClean="0"/>
              <a:t>*</a:t>
            </a:r>
            <a:r>
              <a:rPr lang="es-VE" sz="1400" b="1" dirty="0" smtClean="0"/>
              <a:t>	Caja de Detergente con tres compartimientos (Succión automática del detergente en cada	fase de lavado); </a:t>
            </a:r>
          </a:p>
          <a:p>
            <a:pPr algn="just"/>
            <a:r>
              <a:rPr lang="es-VE" sz="1900" b="1" dirty="0" smtClean="0"/>
              <a:t>*</a:t>
            </a:r>
            <a:r>
              <a:rPr lang="es-VE" sz="1400" b="1" dirty="0" smtClean="0"/>
              <a:t>	Rodamientos de Tipo Blindado de larga duración:</a:t>
            </a:r>
          </a:p>
          <a:p>
            <a:pPr algn="just"/>
            <a:r>
              <a:rPr lang="es-VE" sz="1900" b="1" dirty="0" smtClean="0"/>
              <a:t>*</a:t>
            </a:r>
            <a:r>
              <a:rPr lang="es-VE" sz="1400" b="1" dirty="0" smtClean="0"/>
              <a:t>	Poleas de fundición en hierro de alta resistencia;</a:t>
            </a:r>
          </a:p>
          <a:p>
            <a:pPr algn="just"/>
            <a:r>
              <a:rPr lang="es-VE" sz="1900" b="1" dirty="0" smtClean="0"/>
              <a:t>*</a:t>
            </a:r>
            <a:r>
              <a:rPr lang="es-VE" sz="1400" b="1" dirty="0" smtClean="0"/>
              <a:t>	Acoples de las tapas de aluminio al tambor por medio de abrazaderas de hierro con 	tornillos y tuercas en Acero INOX;</a:t>
            </a:r>
          </a:p>
          <a:p>
            <a:pPr algn="just"/>
            <a:r>
              <a:rPr lang="es-VE" sz="1900" b="1" dirty="0" smtClean="0"/>
              <a:t>*</a:t>
            </a:r>
            <a:r>
              <a:rPr lang="es-VE" sz="1400" b="1" dirty="0" smtClean="0"/>
              <a:t>	Válvula Solenoide Eléctrica Automática para de Descarga de Agua de Ø</a:t>
            </a:r>
            <a:r>
              <a:rPr lang="es-VE" sz="1400" b="1" dirty="0"/>
              <a:t> </a:t>
            </a:r>
            <a:r>
              <a:rPr lang="es-VE" sz="1400" b="1" dirty="0" smtClean="0"/>
              <a:t> 2”. </a:t>
            </a:r>
          </a:p>
          <a:p>
            <a:endParaRPr lang="es-VE" sz="1400" b="1" dirty="0" smtClean="0"/>
          </a:p>
          <a:p>
            <a:endParaRPr lang="es-VE" sz="1800" dirty="0"/>
          </a:p>
        </p:txBody>
      </p:sp>
      <p:sp>
        <p:nvSpPr>
          <p:cNvPr id="3" name="2 Título"/>
          <p:cNvSpPr>
            <a:spLocks noGrp="1"/>
          </p:cNvSpPr>
          <p:nvPr>
            <p:ph type="title"/>
          </p:nvPr>
        </p:nvSpPr>
        <p:spPr>
          <a:xfrm>
            <a:off x="457200" y="857232"/>
            <a:ext cx="8229600" cy="714380"/>
          </a:xfrm>
        </p:spPr>
        <p:txBody>
          <a:bodyPr>
            <a:noAutofit/>
          </a:bodyPr>
          <a:lstStyle/>
          <a:p>
            <a:pPr algn="ctr"/>
            <a:r>
              <a:rPr lang="es-VE" sz="2800" dirty="0" smtClean="0"/>
              <a:t>VARIANTES TECNICAS</a:t>
            </a:r>
            <a:endParaRPr lang="es-VE" sz="2800" dirty="0"/>
          </a:p>
        </p:txBody>
      </p:sp>
      <p:pic>
        <p:nvPicPr>
          <p:cNvPr id="4" name="3 Imagen"/>
          <p:cNvPicPr/>
          <p:nvPr/>
        </p:nvPicPr>
        <p:blipFill>
          <a:blip r:embed="rId2" cstate="print"/>
          <a:srcRect/>
          <a:stretch>
            <a:fillRect/>
          </a:stretch>
        </p:blipFill>
        <p:spPr bwMode="auto">
          <a:xfrm>
            <a:off x="251520" y="116632"/>
            <a:ext cx="8715436" cy="857256"/>
          </a:xfrm>
          <a:prstGeom prst="rect">
            <a:avLst/>
          </a:prstGeom>
          <a:noFill/>
          <a:ln w="9525">
            <a:noFill/>
            <a:miter lim="800000"/>
            <a:headEnd/>
            <a:tailEnd/>
          </a:ln>
        </p:spPr>
      </p:pic>
      <p:sp>
        <p:nvSpPr>
          <p:cNvPr id="5" name="4 CuadroTexto"/>
          <p:cNvSpPr txBox="1"/>
          <p:nvPr/>
        </p:nvSpPr>
        <p:spPr>
          <a:xfrm>
            <a:off x="7806371" y="6573399"/>
            <a:ext cx="1467422" cy="307777"/>
          </a:xfrm>
          <a:prstGeom prst="rect">
            <a:avLst/>
          </a:prstGeom>
          <a:noFill/>
        </p:spPr>
        <p:txBody>
          <a:bodyPr wrap="none" rtlCol="0">
            <a:spAutoFit/>
          </a:bodyPr>
          <a:lstStyle/>
          <a:p>
            <a:r>
              <a:rPr lang="es-VE" sz="1400" dirty="0" smtClean="0"/>
              <a:t>J-08009778-5</a:t>
            </a:r>
            <a:endParaRPr lang="es-VE" sz="1400" dirty="0"/>
          </a:p>
        </p:txBody>
      </p:sp>
    </p:spTree>
  </p:cSld>
  <p:clrMapOvr>
    <a:masterClrMapping/>
  </p:clrMapOvr>
  <p:transition>
    <p:wheel spokes="8"/>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2066</TotalTime>
  <Words>650</Words>
  <Application>Microsoft Office PowerPoint</Application>
  <PresentationFormat>Presentación en pantalla (4:3)</PresentationFormat>
  <Paragraphs>192</Paragraphs>
  <Slides>13</Slides>
  <Notes>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13</vt:i4>
      </vt:variant>
    </vt:vector>
  </HeadingPairs>
  <TitlesOfParts>
    <vt:vector size="15" baseType="lpstr">
      <vt:lpstr>Concurrencia</vt:lpstr>
      <vt:lpstr>PhotoSuite.Image</vt:lpstr>
      <vt:lpstr>Fabrica de Lavadoras y Secadoras Industriales    </vt:lpstr>
      <vt:lpstr>Presentación de PowerPoint</vt:lpstr>
      <vt:lpstr>NUESTROS PRODUCTOS</vt:lpstr>
      <vt:lpstr>Modelo LV50Z Cap. 50Lbs/23Kgs.</vt:lpstr>
      <vt:lpstr>Presentación de PowerPoint</vt:lpstr>
      <vt:lpstr>Presentación de PowerPoint</vt:lpstr>
      <vt:lpstr>        Especificaciones Tecnicas</vt:lpstr>
      <vt:lpstr>Presentación de PowerPoint</vt:lpstr>
      <vt:lpstr>VARIANTES TECNICAS</vt:lpstr>
      <vt:lpstr>INSTALACION</vt:lpstr>
      <vt:lpstr>INSTALACION - ANCLAJE PARA LAVADORAS </vt:lpstr>
      <vt:lpstr>OPERACIONES</vt:lpstr>
      <vt:lpstr>MANTENIMIENTO</vt:lpstr>
    </vt:vector>
  </TitlesOfParts>
  <Company>Windows XP Titan Ultimate Edition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Roberto C. Biagioni</dc:creator>
  <cp:lastModifiedBy>Roberto C</cp:lastModifiedBy>
  <cp:revision>142</cp:revision>
  <dcterms:created xsi:type="dcterms:W3CDTF">2014-01-15T16:02:34Z</dcterms:created>
  <dcterms:modified xsi:type="dcterms:W3CDTF">2019-06-27T18:48:38Z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