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62" r:id="rId4"/>
    <p:sldId id="258" r:id="rId5"/>
    <p:sldId id="259" r:id="rId6"/>
    <p:sldId id="264" r:id="rId7"/>
    <p:sldId id="260" r:id="rId8"/>
    <p:sldId id="261" r:id="rId9"/>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8C7F0B-E56B-4A64-BC9F-A7F18AA44C73}" type="datetimeFigureOut">
              <a:rPr lang="es-VE" smtClean="0"/>
              <a:pPr/>
              <a:t>27/06/2019</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0A0FE-1449-4671-9C72-29D9A583829E}" type="slidenum">
              <a:rPr lang="es-VE" smtClean="0"/>
              <a:pPr/>
              <a:t>‹Nº›</a:t>
            </a:fld>
            <a:endParaRPr lang="es-VE"/>
          </a:p>
        </p:txBody>
      </p:sp>
    </p:spTree>
    <p:extLst>
      <p:ext uri="{BB962C8B-B14F-4D97-AF65-F5344CB8AC3E}">
        <p14:creationId xmlns:p14="http://schemas.microsoft.com/office/powerpoint/2010/main" val="3631062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C230A0FE-1449-4671-9C72-29D9A583829E}" type="slidenum">
              <a:rPr lang="es-VE" smtClean="0"/>
              <a:pPr/>
              <a:t>1</a:t>
            </a:fld>
            <a:endParaRPr lang="es-V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VE" dirty="0"/>
          </a:p>
        </p:txBody>
      </p:sp>
      <p:sp>
        <p:nvSpPr>
          <p:cNvPr id="4" name="3 Marcador de número de diapositiva"/>
          <p:cNvSpPr>
            <a:spLocks noGrp="1"/>
          </p:cNvSpPr>
          <p:nvPr>
            <p:ph type="sldNum" sz="quarter" idx="10"/>
          </p:nvPr>
        </p:nvSpPr>
        <p:spPr/>
        <p:txBody>
          <a:bodyPr/>
          <a:lstStyle/>
          <a:p>
            <a:fld id="{C230A0FE-1449-4671-9C72-29D9A583829E}" type="slidenum">
              <a:rPr lang="es-VE" smtClean="0"/>
              <a:pPr/>
              <a:t>3</a:t>
            </a:fld>
            <a:endParaRPr lang="es-VE"/>
          </a:p>
        </p:txBody>
      </p:sp>
    </p:spTree>
    <p:extLst>
      <p:ext uri="{BB962C8B-B14F-4D97-AF65-F5344CB8AC3E}">
        <p14:creationId xmlns:p14="http://schemas.microsoft.com/office/powerpoint/2010/main" val="1944367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3B7CF72-8631-40E2-B28B-3CB64AE9AE96}" type="datetime1">
              <a:rPr lang="es-VE" smtClean="0"/>
              <a:pPr/>
              <a:t>27/06/2019</a:t>
            </a:fld>
            <a:endParaRPr lang="es-VE"/>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VE"/>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86D1A55-CC77-4A2D-85B2-8E23F2873E4F}"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73AA01E-95BE-405B-9FD1-5C0D3D2D93F0}" type="datetime1">
              <a:rPr lang="es-VE" smtClean="0"/>
              <a:pPr/>
              <a:t>27/06/2019</a:t>
            </a:fld>
            <a:endParaRPr lang="es-VE"/>
          </a:p>
        </p:txBody>
      </p:sp>
      <p:sp>
        <p:nvSpPr>
          <p:cNvPr id="5" name="4 Marcador de pie de página"/>
          <p:cNvSpPr>
            <a:spLocks noGrp="1"/>
          </p:cNvSpPr>
          <p:nvPr>
            <p:ph type="ftr" sz="quarter" idx="11"/>
          </p:nvPr>
        </p:nvSpPr>
        <p:spPr/>
        <p:txBody>
          <a:bodyPr/>
          <a:lstStyle>
            <a:extLst/>
          </a:lstStyle>
          <a:p>
            <a:endParaRPr lang="es-VE"/>
          </a:p>
        </p:txBody>
      </p:sp>
      <p:sp>
        <p:nvSpPr>
          <p:cNvPr id="6" name="5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55C7C4-5AAF-4456-A049-D3B1C9E51184}" type="datetime1">
              <a:rPr lang="es-VE" smtClean="0"/>
              <a:pPr/>
              <a:t>27/06/2019</a:t>
            </a:fld>
            <a:endParaRPr lang="es-VE"/>
          </a:p>
        </p:txBody>
      </p:sp>
      <p:sp>
        <p:nvSpPr>
          <p:cNvPr id="5" name="4 Marcador de pie de página"/>
          <p:cNvSpPr>
            <a:spLocks noGrp="1"/>
          </p:cNvSpPr>
          <p:nvPr>
            <p:ph type="ftr" sz="quarter" idx="11"/>
          </p:nvPr>
        </p:nvSpPr>
        <p:spPr/>
        <p:txBody>
          <a:bodyPr/>
          <a:lstStyle>
            <a:extLst/>
          </a:lstStyle>
          <a:p>
            <a:endParaRPr lang="es-VE"/>
          </a:p>
        </p:txBody>
      </p:sp>
      <p:sp>
        <p:nvSpPr>
          <p:cNvPr id="6" name="5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A2B734E-58B5-4874-BCED-7D4DA65F3F8D}" type="datetime1">
              <a:rPr lang="es-VE" smtClean="0"/>
              <a:pPr/>
              <a:t>27/06/2019</a:t>
            </a:fld>
            <a:endParaRPr lang="es-VE"/>
          </a:p>
        </p:txBody>
      </p:sp>
      <p:sp>
        <p:nvSpPr>
          <p:cNvPr id="5" name="4 Marcador de pie de página"/>
          <p:cNvSpPr>
            <a:spLocks noGrp="1"/>
          </p:cNvSpPr>
          <p:nvPr>
            <p:ph type="ftr" sz="quarter" idx="11"/>
          </p:nvPr>
        </p:nvSpPr>
        <p:spPr/>
        <p:txBody>
          <a:bodyPr/>
          <a:lstStyle>
            <a:extLst/>
          </a:lstStyle>
          <a:p>
            <a:endParaRPr lang="es-VE"/>
          </a:p>
        </p:txBody>
      </p:sp>
      <p:sp>
        <p:nvSpPr>
          <p:cNvPr id="6" name="5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22D6E30-D520-45D3-8C49-DFE2A2B96B17}" type="datetime1">
              <a:rPr lang="es-VE" smtClean="0"/>
              <a:pPr/>
              <a:t>27/06/2019</a:t>
            </a:fld>
            <a:endParaRPr lang="es-VE"/>
          </a:p>
        </p:txBody>
      </p:sp>
      <p:sp>
        <p:nvSpPr>
          <p:cNvPr id="5" name="4 Marcador de pie de página"/>
          <p:cNvSpPr>
            <a:spLocks noGrp="1"/>
          </p:cNvSpPr>
          <p:nvPr>
            <p:ph type="ftr" sz="quarter" idx="11"/>
          </p:nvPr>
        </p:nvSpPr>
        <p:spPr/>
        <p:txBody>
          <a:bodyPr/>
          <a:lstStyle>
            <a:extLst/>
          </a:lstStyle>
          <a:p>
            <a:endParaRPr lang="es-VE"/>
          </a:p>
        </p:txBody>
      </p:sp>
      <p:sp>
        <p:nvSpPr>
          <p:cNvPr id="6" name="5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B66B90C-92F3-4ECA-B188-48E11C37F148}" type="datetime1">
              <a:rPr lang="es-VE" smtClean="0"/>
              <a:pPr/>
              <a:t>27/06/2019</a:t>
            </a:fld>
            <a:endParaRPr lang="es-VE"/>
          </a:p>
        </p:txBody>
      </p:sp>
      <p:sp>
        <p:nvSpPr>
          <p:cNvPr id="6" name="5 Marcador de pie de página"/>
          <p:cNvSpPr>
            <a:spLocks noGrp="1"/>
          </p:cNvSpPr>
          <p:nvPr>
            <p:ph type="ftr" sz="quarter" idx="11"/>
          </p:nvPr>
        </p:nvSpPr>
        <p:spPr/>
        <p:txBody>
          <a:bodyPr/>
          <a:lstStyle>
            <a:extLst/>
          </a:lstStyle>
          <a:p>
            <a:endParaRPr lang="es-VE"/>
          </a:p>
        </p:txBody>
      </p:sp>
      <p:sp>
        <p:nvSpPr>
          <p:cNvPr id="7" name="6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3E87E8-E8A6-4C2B-97C1-A3CF5C2357B5}" type="datetime1">
              <a:rPr lang="es-VE" smtClean="0"/>
              <a:pPr/>
              <a:t>27/06/2019</a:t>
            </a:fld>
            <a:endParaRPr lang="es-VE"/>
          </a:p>
        </p:txBody>
      </p:sp>
      <p:sp>
        <p:nvSpPr>
          <p:cNvPr id="8" name="7 Marcador de pie de página"/>
          <p:cNvSpPr>
            <a:spLocks noGrp="1"/>
          </p:cNvSpPr>
          <p:nvPr>
            <p:ph type="ftr" sz="quarter" idx="11"/>
          </p:nvPr>
        </p:nvSpPr>
        <p:spPr/>
        <p:txBody>
          <a:bodyPr/>
          <a:lstStyle>
            <a:extLst/>
          </a:lstStyle>
          <a:p>
            <a:endParaRPr lang="es-VE"/>
          </a:p>
        </p:txBody>
      </p:sp>
      <p:sp>
        <p:nvSpPr>
          <p:cNvPr id="9" name="8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02B8CD9E-2DC9-4253-AEEC-83E3A5AAA688}" type="datetime1">
              <a:rPr lang="es-VE" smtClean="0"/>
              <a:pPr/>
              <a:t>27/06/2019</a:t>
            </a:fld>
            <a:endParaRPr lang="es-VE"/>
          </a:p>
        </p:txBody>
      </p:sp>
      <p:sp>
        <p:nvSpPr>
          <p:cNvPr id="4" name="3 Marcador de pie de página"/>
          <p:cNvSpPr>
            <a:spLocks noGrp="1"/>
          </p:cNvSpPr>
          <p:nvPr>
            <p:ph type="ftr" sz="quarter" idx="11"/>
          </p:nvPr>
        </p:nvSpPr>
        <p:spPr/>
        <p:txBody>
          <a:bodyPr/>
          <a:lstStyle>
            <a:extLst/>
          </a:lstStyle>
          <a:p>
            <a:endParaRPr lang="es-VE"/>
          </a:p>
        </p:txBody>
      </p:sp>
      <p:sp>
        <p:nvSpPr>
          <p:cNvPr id="5" name="4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62D61B6-0B9C-48F2-AAB0-67D859F70DA5}" type="datetime1">
              <a:rPr lang="es-VE" smtClean="0"/>
              <a:pPr/>
              <a:t>27/06/2019</a:t>
            </a:fld>
            <a:endParaRPr lang="es-VE"/>
          </a:p>
        </p:txBody>
      </p:sp>
      <p:sp>
        <p:nvSpPr>
          <p:cNvPr id="3" name="2 Marcador de pie de página"/>
          <p:cNvSpPr>
            <a:spLocks noGrp="1"/>
          </p:cNvSpPr>
          <p:nvPr>
            <p:ph type="ftr" sz="quarter" idx="11"/>
          </p:nvPr>
        </p:nvSpPr>
        <p:spPr/>
        <p:txBody>
          <a:bodyPr/>
          <a:lstStyle>
            <a:extLst/>
          </a:lstStyle>
          <a:p>
            <a:endParaRPr lang="es-VE"/>
          </a:p>
        </p:txBody>
      </p:sp>
      <p:sp>
        <p:nvSpPr>
          <p:cNvPr id="4" name="3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0285B62F-1766-44FA-9804-53830C64223A}" type="datetime1">
              <a:rPr lang="es-VE" smtClean="0"/>
              <a:pPr/>
              <a:t>27/06/2019</a:t>
            </a:fld>
            <a:endParaRPr lang="es-VE"/>
          </a:p>
        </p:txBody>
      </p:sp>
      <p:sp>
        <p:nvSpPr>
          <p:cNvPr id="6" name="5 Marcador de pie de página"/>
          <p:cNvSpPr>
            <a:spLocks noGrp="1"/>
          </p:cNvSpPr>
          <p:nvPr>
            <p:ph type="ftr" sz="quarter" idx="11"/>
          </p:nvPr>
        </p:nvSpPr>
        <p:spPr/>
        <p:txBody>
          <a:bodyPr/>
          <a:lstStyle>
            <a:extLst/>
          </a:lstStyle>
          <a:p>
            <a:endParaRPr lang="es-VE"/>
          </a:p>
        </p:txBody>
      </p:sp>
      <p:sp>
        <p:nvSpPr>
          <p:cNvPr id="7" name="6 Marcador de número de diapositiva"/>
          <p:cNvSpPr>
            <a:spLocks noGrp="1"/>
          </p:cNvSpPr>
          <p:nvPr>
            <p:ph type="sldNum" sz="quarter" idx="12"/>
          </p:nvPr>
        </p:nvSpPr>
        <p:spPr/>
        <p:txBody>
          <a:bodyPr/>
          <a:lstStyle>
            <a:extLst/>
          </a:lstStyle>
          <a:p>
            <a:fld id="{986D1A55-CC77-4A2D-85B2-8E23F2873E4F}"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577415B5-21C6-463F-B40A-4F9F93782E5C}" type="datetime1">
              <a:rPr lang="es-VE" smtClean="0"/>
              <a:pPr/>
              <a:t>27/06/2019</a:t>
            </a:fld>
            <a:endParaRPr lang="es-VE"/>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VE"/>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86D1A55-CC77-4A2D-85B2-8E23F2873E4F}" type="slidenum">
              <a:rPr lang="es-VE" smtClean="0"/>
              <a:pPr/>
              <a:t>‹Nº›</a:t>
            </a:fld>
            <a:endParaRPr lang="es-VE"/>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E038E2A-CBDE-4868-B6E3-84D76BCB9918}" type="datetime1">
              <a:rPr lang="es-VE" smtClean="0"/>
              <a:pPr/>
              <a:t>27/06/2019</a:t>
            </a:fld>
            <a:endParaRPr lang="es-VE"/>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VE"/>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6D1A55-CC77-4A2D-85B2-8E23F2873E4F}"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mailto:ventas@lavenca-anaco.com" TargetMode="External"/><Relationship Id="rId7" Type="http://schemas.openxmlformats.org/officeDocument/2006/relationships/image" Target="../media/image7.jpeg"/><Relationship Id="rId2" Type="http://schemas.openxmlformats.org/officeDocument/2006/relationships/hyperlink" Target="mailto:info@lavenca-anaco.com"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jpeg"/><Relationship Id="rId4" Type="http://schemas.openxmlformats.org/officeDocument/2006/relationships/hyperlink" Target="http://www.lavenca-anaco.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ctrTitle"/>
          </p:nvPr>
        </p:nvSpPr>
        <p:spPr>
          <a:xfrm>
            <a:off x="2357422" y="857232"/>
            <a:ext cx="4303950" cy="1214445"/>
          </a:xfrm>
          <a:ln>
            <a:noFill/>
          </a:ln>
          <a:effectLst>
            <a:glow rad="139700">
              <a:schemeClr val="accent3">
                <a:satMod val="175000"/>
                <a:alpha val="40000"/>
              </a:schemeClr>
            </a:glow>
            <a:outerShdw blurRad="149987" dist="250190" dir="8460000" algn="ctr">
              <a:srgbClr val="000000">
                <a:alpha val="28000"/>
              </a:srgbClr>
            </a:outerShdw>
          </a:effectLst>
          <a:scene3d>
            <a:camera prst="perspectiveBelow"/>
            <a:lightRig rig="contrasting" dir="t">
              <a:rot lat="0" lon="0" rev="1500000"/>
            </a:lightRig>
          </a:scene3d>
          <a:sp3d prstMaterial="metal">
            <a:bevelT w="88900" h="88900"/>
          </a:sp3d>
        </p:spPr>
        <p:txBody>
          <a:bodyPr>
            <a:normAutofit fontScale="90000"/>
            <a:scene3d>
              <a:camera prst="orthographicFront"/>
              <a:lightRig rig="soft" dir="t"/>
            </a:scene3d>
            <a:sp3d prstMaterial="softEdge">
              <a:bevelT w="25400" h="25400"/>
            </a:sp3d>
          </a:bodyPr>
          <a:lstStyle/>
          <a:p>
            <a:pPr algn="ctr"/>
            <a:r>
              <a:rPr lang="es-VE" sz="2800" dirty="0" smtClean="0">
                <a:solidFill>
                  <a:srgbClr val="000099"/>
                </a:solidFill>
              </a:rPr>
              <a:t>Secadoras Industriales</a:t>
            </a:r>
            <a:br>
              <a:rPr lang="es-VE" sz="2800" dirty="0" smtClean="0">
                <a:solidFill>
                  <a:srgbClr val="000099"/>
                </a:solidFill>
              </a:rPr>
            </a:br>
            <a:r>
              <a:rPr lang="es-VE" sz="2800" dirty="0" smtClean="0">
                <a:solidFill>
                  <a:srgbClr val="000099"/>
                </a:solidFill>
              </a:rPr>
              <a:t> a Gas  </a:t>
            </a:r>
            <a:endParaRPr lang="es-VE" sz="2800" dirty="0">
              <a:solidFill>
                <a:srgbClr val="000099"/>
              </a:solidFill>
            </a:endParaRPr>
          </a:p>
        </p:txBody>
      </p:sp>
      <p:pic>
        <p:nvPicPr>
          <p:cNvPr id="13" name="12 Imagen" descr="http://img2.mlstatic.com/s_MLV_v_O_f_4108065040_042013.jpg"/>
          <p:cNvPicPr/>
          <p:nvPr/>
        </p:nvPicPr>
        <p:blipFill>
          <a:blip r:embed="rId4" cstate="print">
            <a:lum bright="-1000" contrast="-2000"/>
          </a:blip>
          <a:srcRect/>
          <a:stretch>
            <a:fillRect/>
          </a:stretch>
        </p:blipFill>
        <p:spPr bwMode="auto">
          <a:xfrm>
            <a:off x="6715140" y="1071546"/>
            <a:ext cx="2214578" cy="3929090"/>
          </a:xfrm>
          <a:prstGeom prst="rect">
            <a:avLst/>
          </a:prstGeom>
          <a:noFill/>
          <a:ln w="9525">
            <a:noFill/>
            <a:miter lim="800000"/>
            <a:headEnd/>
            <a:tailEnd/>
          </a:ln>
          <a:effectLst>
            <a:innerShdw>
              <a:prstClr val="black">
                <a:alpha val="50000"/>
              </a:prstClr>
            </a:innerShdw>
          </a:effectLst>
        </p:spPr>
      </p:pic>
      <p:pic>
        <p:nvPicPr>
          <p:cNvPr id="11" name="10 Imagen"/>
          <p:cNvPicPr/>
          <p:nvPr/>
        </p:nvPicPr>
        <p:blipFill>
          <a:blip r:embed="rId5" cstate="print"/>
          <a:srcRect/>
          <a:stretch>
            <a:fillRect/>
          </a:stretch>
        </p:blipFill>
        <p:spPr bwMode="auto">
          <a:xfrm>
            <a:off x="142844" y="142852"/>
            <a:ext cx="8893652" cy="857256"/>
          </a:xfrm>
          <a:prstGeom prst="rect">
            <a:avLst/>
          </a:prstGeom>
          <a:noFill/>
          <a:ln w="9525">
            <a:noFill/>
            <a:miter lim="800000"/>
            <a:headEnd/>
            <a:tailEnd/>
          </a:ln>
        </p:spPr>
      </p:pic>
      <p:sp>
        <p:nvSpPr>
          <p:cNvPr id="1028" name="WordArt 4"/>
          <p:cNvSpPr>
            <a:spLocks noChangeArrowheads="1" noChangeShapeType="1" noTextEdit="1"/>
          </p:cNvSpPr>
          <p:nvPr/>
        </p:nvSpPr>
        <p:spPr bwMode="auto">
          <a:xfrm>
            <a:off x="2214546" y="5517232"/>
            <a:ext cx="4786346" cy="983602"/>
          </a:xfrm>
          <a:prstGeom prst="rect">
            <a:avLst/>
          </a:prstGeom>
        </p:spPr>
        <p:txBody>
          <a:bodyPr wrap="none" fromWordArt="1">
            <a:prstTxWarp prst="textPlain">
              <a:avLst>
                <a:gd name="adj" fmla="val 50000"/>
              </a:avLst>
            </a:prstTxWarp>
            <a:scene3d>
              <a:camera prst="legacyPerspectiveBottom"/>
              <a:lightRig rig="legacyFlat3" dir="b"/>
            </a:scene3d>
            <a:sp3d extrusionH="3630600" prstMaterial="legacyMatte">
              <a:extrusionClr>
                <a:srgbClr val="0070C0"/>
              </a:extrusionClr>
            </a:sp3d>
          </a:bodyPr>
          <a:lstStyle/>
          <a:p>
            <a:pPr algn="ctr" rtl="0"/>
            <a:r>
              <a:rPr lang="es-VE" sz="3600" kern="10" spc="0" dirty="0" smtClean="0">
                <a:ln w="19050">
                  <a:round/>
                  <a:headEnd/>
                  <a:tailEnd/>
                </a:ln>
                <a:gradFill rotWithShape="0">
                  <a:gsLst>
                    <a:gs pos="0">
                      <a:srgbClr val="4F81BD">
                        <a:gamma/>
                        <a:tint val="20000"/>
                        <a:invGamma/>
                      </a:srgbClr>
                    </a:gs>
                    <a:gs pos="100000">
                      <a:srgbClr val="4F81BD"/>
                    </a:gs>
                  </a:gsLst>
                  <a:lin ang="0" scaled="1"/>
                </a:gradFill>
                <a:effectLst/>
                <a:latin typeface="Impact"/>
              </a:rPr>
              <a:t>   35      50   </a:t>
            </a:r>
          </a:p>
          <a:p>
            <a:pPr algn="ctr" rtl="0"/>
            <a:r>
              <a:rPr lang="es-VE" sz="3600" b="1" kern="10" spc="0" dirty="0" smtClean="0">
                <a:ln w="19050">
                  <a:round/>
                  <a:headEnd/>
                  <a:tailEnd/>
                </a:ln>
                <a:gradFill rotWithShape="0">
                  <a:gsLst>
                    <a:gs pos="0">
                      <a:srgbClr val="4F81BD">
                        <a:gamma/>
                        <a:tint val="20000"/>
                        <a:invGamma/>
                      </a:srgbClr>
                    </a:gs>
                    <a:gs pos="100000">
                      <a:srgbClr val="4F81BD"/>
                    </a:gs>
                  </a:gsLst>
                  <a:lin ang="0" scaled="1"/>
                </a:gradFill>
                <a:effectLst/>
                <a:latin typeface="Impact"/>
              </a:rPr>
              <a:t>Libras</a:t>
            </a:r>
            <a:endParaRPr lang="es-VE" sz="3600" b="1" kern="10" spc="0" dirty="0">
              <a:ln w="19050">
                <a:round/>
                <a:headEnd/>
                <a:tailEnd/>
              </a:ln>
              <a:gradFill rotWithShape="0">
                <a:gsLst>
                  <a:gs pos="0">
                    <a:srgbClr val="4F81BD">
                      <a:gamma/>
                      <a:tint val="20000"/>
                      <a:invGamma/>
                    </a:srgbClr>
                  </a:gs>
                  <a:gs pos="100000">
                    <a:srgbClr val="4F81BD"/>
                  </a:gs>
                </a:gsLst>
                <a:lin ang="0" scaled="1"/>
              </a:gradFill>
              <a:effectLst/>
              <a:latin typeface="Impact"/>
            </a:endParaRPr>
          </a:p>
        </p:txBody>
      </p:sp>
      <p:sp>
        <p:nvSpPr>
          <p:cNvPr id="1030" name="AutoShape 6" descr="data:image/jpeg;base64,/9j/4AAQSkZJRgABAQAAAQABAAD/2wCEAAkGBhQSEBQQEBQVFBQUGBMXFBUYFx8UFBkUGhQcFxQXFBUXHCgeGB0kGhUUIDAhIycpLCwsFR4xNTAqNSYrLCkBCQoKDgwOFQ8PFikcFBwpNSkpKSkqKSkpKSwpKSkpKSkpKSkpKSkpLCksKSkpKSkpKSkpKSkpKSkpKSkpKSkpKf/AABEIAHEAeAMBIgACEQEDEQH/xAAcAAEAAgIDAQAAAAAAAAAAAAAABgcEBQIDCAH/xABFEAACAQICBQgECgcJAAAAAAABAgADEQQhBQYSMUEHEyJRYXGBsTJykaEjM1JzgpKissHRFiRCQ1NiYxQVNJOzwsPh8P/EABYBAQEBAAAAAAAAAAAAAAAAAAABAv/EABoRAQEBAQADAAAAAAAAAAAAAAABETECEiH/2gAMAwEAAhEDEQA/ALxiIgJpMZrFsOyBL7Jtfat+E3ciGk0+Gf1prxSsz9JX4IvvM6MRrSy+k1NO/wDIm8hGt2t4wwZKZG2MmY7lPUBxMqrH6dq1WLM7Hx/AS/Eegv0yBy5+mL9oX3tYTJ/vKqf22/8Ad083UNJ1UN1qMPG4PeDkZYvJ5rwGYYSsqqTfmyosrHiAOB423GJYLJOJc73b6xldaV10xeDxlXmKpK86fg36dO1gdxzXwIliVclJXfbI75TdWgXFzmdt7k5mKsWjq7yvUaoC4pDQb5Q6dM/7l8b98nmExiVVD0nV1O4qbj3Tz7h9H5Sw+SmhstiB6n4zOKsWIiQIiICIiAkR1gxIpLXrn92GYDrbcg9pHskukJ12w5fDYgLv3+w3liVRGsNA7aEk3baZrm93LdIma9cCbAgXvuAzM2+t5s9K3yD5mazA6RNN0ffs8L2y42PAyo4Po9gquR0W9EjMHsy3GfBRZWDobOhDD1hmJnYjTG30AOht7SkgBgN4U7ORAN8+2Y9FmdwiC71GCqN5LMbAQL/0ViecwyVDvZUb6wB87yt8DRup+dqecszAYTm8OE+SqJ9QBfO8r3QqXpn52p5yjPoYTKTHk8p2at3J+Mj1JMpJdRPjK3cvnFImUREw0REQEREBNDilBZwRkSQe6b6VXrBrhiBi69KkgC4d73GZqG1+bIOQvfhn2yypUM151IenVZlLMv7u+YCk32R2eUglSmVNmFj2z0HovWCliKH6yaVMkkNTZgCO8E3Bmsx+r2AfMYhE7NqnVH28/fLhqj6SFmCqCxO4DMk8AAN8tTk31F5l/wC24ogVFuKKEi9NiLM75+nbIDhfObShq3gk340W4hGp0LjqJp9L7U21GvgKFIii+HuqsUW6kbVrjLjc9cYjc4h15sqrLusLsLdnGVxoRbUjfL4V4weseKZUxJWmHNk2FVVp7BNydkm2135zNxGJLMXa12KsbCwuUGYHCXRmrUykg1Aq3rVh/KvnIe+IsJIuS+vtV8R6qeclWLGiImVIiICIiAlGayrfHY/obV2dR0tm90HR7j18JecimLwNJqjM1NCSTclQSe+MNU82LCNUTZG0TY3zsLDIHeTOGHqLcBkdgwOaWAHrMd0uEaLo/wAGl9QflMDSWIwlD42lTHetNPdUZT7puTGeqyNJVUBduwvnUIZuzMDd3ztSgoUPtXYnIDh134ye4fTuAbfTVRxY0lZB3tT2gvebCbrD6Nw1RQ9OnQdTmGVVYHuIygVZgcLfDoObQnnFazEru3ucsnHATYYyra3aFP2ZZJ0TR/hU/qiV3rmoTEOqgKARYDIDo9UnGt1q8Ri8pKuR2tfEYkfyIftSC1nuJM+Rn/FYj5tfviZ1VuxEQhERAREQEiWIrBWcsbAFiT1CS2VXyh6QNPDVNn9twnhe5liVENcOUapULU8OzImYFuixAyJLb7d0gr0mY7TZk8TnMrSB6S934zIoUNsqiWuRxNhlvuZUtYOGoujBqbFGG5lOywPXcSztQNd3W1DE7Oyx6LoAt247ajIMevjIDXwDJTWobja3ggqytmLG+/dvnXh8SAL9Uqa9D4+qeZdlP7JIPhkZUGkMU1SzOSzXsSd5sOMnmq2lOf0azHeoZe22zcSAOLj6Z8ovGp10bMm3I/Ttiq/za/fEi1LD5SZclSWxVf5sffEw0tCIiEIiICIiAlT67YE18PWRfSVi4HaD+Utcyt69X4R/WbzmvFKo3F1LsO6d2FrMpDKbEePgRxEmmsupg2mrUh0WzYDeD1/9yIV9HVaZ9EkdYG/wgcq+Jd73yVm2ygyTata4BzG7dOn+yHd7JmaP0bXqm1Ok5+g1vHKS7VfU3nHD1WXm0PAg3bjaxsT5cZUSrUzBtT0axbIvtEeqF2R7c5DKC3X6bS0cSAKLhbABCABuAAyErLCjofSPlF4s6y1TKSTkub9crD+kPvrIxUq2E33JPVvjqw/o/wDIkzVWzERIEREBERA+GULpTX5KeIq0zSc7DutwVzsx65fRnn7WDkp0i2JrVEoh1ao7KRUW5Ba4yJuJZcMZFHlIo8UqjwB8jB1swLHa+Ept1qhHtAyMjz8nWkV34Sqe4A+RmK+qeLT4zC1wOPwZv5TXsmJc2nMFV+NxFRx8moamx4oAFm4wOmcAAAK1IAblA2APaJWFXRzoPQqjsZCtvfOkVO6NTF009IYNvRr0/wDMEjeniq1W5sgqSCCDcejwIldCx6pKsIjPRoU6almIsFUXPsElurmOWKxWUkHIvW2tIV/mD/qpMjRHJRiK/SxLCgnyR0qh8Ny+N+6WFq1qThsCCcOnTYWaox2nYXvYnda43CZVvoiICIiAiIgfIiIHwTlEQOjESI6zbjEQKh056Usnkc+KbuiJRZAnIREgREQERE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VE"/>
          </a:p>
        </p:txBody>
      </p:sp>
      <p:sp>
        <p:nvSpPr>
          <p:cNvPr id="1032" name="AutoShape 8" descr="data:image/jpeg;base64,/9j/4AAQSkZJRgABAQAAAQABAAD/2wCEAAkGBhQSEBQQEBQVFBQUGBMXFBUYFx8UFBkUGhQcFxQXFBUXHCgeGB0kGhUUIDAhIycpLCwsFR4xNTAqNSYrLCkBCQoKDgwOFQ8PFikcFBwpNSkpKSkqKSkpKSwpKSkpKSkpKSkpKSkpLCksKSkpKSkpKSkpKSkpKSkpKSkpKSkpKf/AABEIAHEAeAMBIgACEQEDEQH/xAAcAAEAAgIDAQAAAAAAAAAAAAAABgcEBQIDCAH/xABFEAACAQICBQgECgcJAAAAAAABAgADEQQhBQYSMUEHEyJRYXGBsTJykaEjM1JzgpKissHRFiRCQ1NiYxQVNJOzwsPh8P/EABYBAQEBAAAAAAAAAAAAAAAAAAABAv/EABoRAQEBAQADAAAAAAAAAAAAAAABETECEiH/2gAMAwEAAhEDEQA/ALxiIgJpMZrFsOyBL7Jtfat+E3ciGk0+Gf1prxSsz9JX4IvvM6MRrSy+k1NO/wDIm8hGt2t4wwZKZG2MmY7lPUBxMqrH6dq1WLM7Hx/AS/Eegv0yBy5+mL9oX3tYTJ/vKqf22/8Ad083UNJ1UN1qMPG4PeDkZYvJ5rwGYYSsqqTfmyosrHiAOB423GJYLJOJc73b6xldaV10xeDxlXmKpK86fg36dO1gdxzXwIliVclJXfbI75TdWgXFzmdt7k5mKsWjq7yvUaoC4pDQb5Q6dM/7l8b98nmExiVVD0nV1O4qbj3Tz7h9H5Sw+SmhstiB6n4zOKsWIiQIiICIiAkR1gxIpLXrn92GYDrbcg9pHskukJ12w5fDYgLv3+w3liVRGsNA7aEk3baZrm93LdIma9cCbAgXvuAzM2+t5s9K3yD5mazA6RNN0ffs8L2y42PAyo4Po9gquR0W9EjMHsy3GfBRZWDobOhDD1hmJnYjTG30AOht7SkgBgN4U7ORAN8+2Y9FmdwiC71GCqN5LMbAQL/0ViecwyVDvZUb6wB87yt8DRup+dqecszAYTm8OE+SqJ9QBfO8r3QqXpn52p5yjPoYTKTHk8p2at3J+Mj1JMpJdRPjK3cvnFImUREw0REQEREBNDilBZwRkSQe6b6VXrBrhiBi69KkgC4d73GZqG1+bIOQvfhn2yypUM151IenVZlLMv7u+YCk32R2eUglSmVNmFj2z0HovWCliKH6yaVMkkNTZgCO8E3Bmsx+r2AfMYhE7NqnVH28/fLhqj6SFmCqCxO4DMk8AAN8tTk31F5l/wC24ogVFuKKEi9NiLM75+nbIDhfObShq3gk340W4hGp0LjqJp9L7U21GvgKFIii+HuqsUW6kbVrjLjc9cYjc4h15sqrLusLsLdnGVxoRbUjfL4V4weseKZUxJWmHNk2FVVp7BNydkm2135zNxGJLMXa12KsbCwuUGYHCXRmrUykg1Aq3rVh/KvnIe+IsJIuS+vtV8R6qeclWLGiImVIiICIiAlGayrfHY/obV2dR0tm90HR7j18JecimLwNJqjM1NCSTclQSe+MNU82LCNUTZG0TY3zsLDIHeTOGHqLcBkdgwOaWAHrMd0uEaLo/wAGl9QflMDSWIwlD42lTHetNPdUZT7puTGeqyNJVUBduwvnUIZuzMDd3ztSgoUPtXYnIDh134ye4fTuAbfTVRxY0lZB3tT2gvebCbrD6Nw1RQ9OnQdTmGVVYHuIygVZgcLfDoObQnnFazEru3ucsnHATYYyra3aFP2ZZJ0TR/hU/qiV3rmoTEOqgKARYDIDo9UnGt1q8Ri8pKuR2tfEYkfyIftSC1nuJM+Rn/FYj5tfviZ1VuxEQhERAREQEiWIrBWcsbAFiT1CS2VXyh6QNPDVNn9twnhe5liVENcOUapULU8OzImYFuixAyJLb7d0gr0mY7TZk8TnMrSB6S934zIoUNsqiWuRxNhlvuZUtYOGoujBqbFGG5lOywPXcSztQNd3W1DE7Oyx6LoAt247ajIMevjIDXwDJTWobja3ggqytmLG+/dvnXh8SAL9Uqa9D4+qeZdlP7JIPhkZUGkMU1SzOSzXsSd5sOMnmq2lOf0azHeoZe22zcSAOLj6Z8ovGp10bMm3I/Ttiq/za/fEi1LD5SZclSWxVf5sffEw0tCIiEIiICIiAlT67YE18PWRfSVi4HaD+Utcyt69X4R/WbzmvFKo3F1LsO6d2FrMpDKbEePgRxEmmsupg2mrUh0WzYDeD1/9yIV9HVaZ9EkdYG/wgcq+Jd73yVm2ygyTata4BzG7dOn+yHd7JmaP0bXqm1Ok5+g1vHKS7VfU3nHD1WXm0PAg3bjaxsT5cZUSrUzBtT0axbIvtEeqF2R7c5DKC3X6bS0cSAKLhbABCABuAAyErLCjofSPlF4s6y1TKSTkub9crD+kPvrIxUq2E33JPVvjqw/o/wDIkzVWzERIEREBERA+GULpTX5KeIq0zSc7DutwVzsx65fRnn7WDkp0i2JrVEoh1ao7KRUW5Ba4yJuJZcMZFHlIo8UqjwB8jB1swLHa+Ept1qhHtAyMjz8nWkV34Sqe4A+RmK+qeLT4zC1wOPwZv5TXsmJc2nMFV+NxFRx8moamx4oAFm4wOmcAAAK1IAblA2APaJWFXRzoPQqjsZCtvfOkVO6NTF009IYNvRr0/wDMEjeniq1W5sgqSCCDcejwIldCx6pKsIjPRoU6almIsFUXPsElurmOWKxWUkHIvW2tIV/mD/qpMjRHJRiK/SxLCgnyR0qh8Ny+N+6WFq1qThsCCcOnTYWaox2nYXvYnda43CZVvoiICIiAiIgfIiIHwTlEQOjESI6zbjEQKh056Usnkc+KbuiJRZAnIREgREQERE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VE"/>
          </a:p>
        </p:txBody>
      </p:sp>
      <p:sp>
        <p:nvSpPr>
          <p:cNvPr id="20" name="19 Rectángulo"/>
          <p:cNvSpPr/>
          <p:nvPr/>
        </p:nvSpPr>
        <p:spPr>
          <a:xfrm>
            <a:off x="2428860" y="2786058"/>
            <a:ext cx="4191993" cy="646331"/>
          </a:xfrm>
          <a:prstGeom prst="rect">
            <a:avLst/>
          </a:prstGeom>
          <a:ln/>
        </p:spPr>
        <p:style>
          <a:lnRef idx="2">
            <a:schemeClr val="accent4"/>
          </a:lnRef>
          <a:fillRef idx="1">
            <a:schemeClr val="lt1"/>
          </a:fillRef>
          <a:effectRef idx="0">
            <a:schemeClr val="accent4"/>
          </a:effectRef>
          <a:fontRef idx="minor">
            <a:schemeClr val="dk1"/>
          </a:fontRef>
        </p:style>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b="1" dirty="0" smtClean="0">
                <a:ln w="11430"/>
                <a:solidFill>
                  <a:schemeClr val="accent4">
                    <a:lumMod val="75000"/>
                  </a:schemeClr>
                </a:solidFill>
                <a:effectLst>
                  <a:outerShdw blurRad="80000" dist="40000" dir="5040000" algn="tl">
                    <a:srgbClr val="000000">
                      <a:alpha val="30000"/>
                    </a:srgbClr>
                  </a:outerShdw>
                </a:effectLst>
              </a:rPr>
              <a:t>Características y Especificaciones  Técnicas </a:t>
            </a:r>
          </a:p>
        </p:txBody>
      </p:sp>
      <p:sp>
        <p:nvSpPr>
          <p:cNvPr id="10" name="9 Rectángulo"/>
          <p:cNvSpPr/>
          <p:nvPr/>
        </p:nvSpPr>
        <p:spPr>
          <a:xfrm>
            <a:off x="2505422" y="4598351"/>
            <a:ext cx="4042623" cy="523220"/>
          </a:xfrm>
          <a:prstGeom prst="rect">
            <a:avLst/>
          </a:prstGeom>
          <a:ln/>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es-ES" sz="1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“FABRICANTE DE EQUIPOS PARA LAVANDERIA Y  TINTORERIA» </a:t>
            </a:r>
            <a:endParaRPr lang="es-ES" sz="1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VE"/>
          </a:p>
        </p:txBody>
      </p:sp>
      <p:graphicFrame>
        <p:nvGraphicFramePr>
          <p:cNvPr id="5121" name="Object 1"/>
          <p:cNvGraphicFramePr>
            <a:graphicFrameLocks noChangeAspect="1"/>
          </p:cNvGraphicFramePr>
          <p:nvPr/>
        </p:nvGraphicFramePr>
        <p:xfrm>
          <a:off x="142844" y="1071546"/>
          <a:ext cx="2133692" cy="3857652"/>
        </p:xfrm>
        <a:graphic>
          <a:graphicData uri="http://schemas.openxmlformats.org/presentationml/2006/ole">
            <mc:AlternateContent xmlns:mc="http://schemas.openxmlformats.org/markup-compatibility/2006">
              <mc:Choice xmlns:v="urn:schemas-microsoft-com:vml" Requires="v">
                <p:oleObj spid="_x0000_s5168" name="PhotoSuite Image" r:id="rId6" imgW="2628900" imgH="4267200" progId="PhotoSuite.Image">
                  <p:embed/>
                </p:oleObj>
              </mc:Choice>
              <mc:Fallback>
                <p:oleObj name="PhotoSuite Image" r:id="rId6" imgW="2628900" imgH="4267200" progId="PhotoSuite.Image">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44" y="1071546"/>
                        <a:ext cx="2133692" cy="38576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Rectángulo"/>
          <p:cNvSpPr/>
          <p:nvPr/>
        </p:nvSpPr>
        <p:spPr>
          <a:xfrm>
            <a:off x="7615763" y="6570260"/>
            <a:ext cx="1447017" cy="276999"/>
          </a:xfrm>
          <a:prstGeom prst="rect">
            <a:avLst/>
          </a:prstGeom>
        </p:spPr>
        <p:txBody>
          <a:bodyPr wrap="square">
            <a:spAutoFit/>
          </a:bodyPr>
          <a:lstStyle/>
          <a:p>
            <a:r>
              <a:rPr lang="es-VE" sz="1200" dirty="0" smtClean="0">
                <a:latin typeface="Berlin Sans FB Demi" pitchFamily="34" charset="0"/>
              </a:rPr>
              <a:t> Rif</a:t>
            </a:r>
            <a:r>
              <a:rPr lang="es-VE" sz="1200" dirty="0">
                <a:latin typeface="Berlin Sans FB Demi" pitchFamily="34" charset="0"/>
              </a:rPr>
              <a:t>: J-08009778-5 </a:t>
            </a:r>
            <a:endParaRPr lang="es-VE" sz="1200" dirty="0"/>
          </a:p>
        </p:txBody>
      </p:sp>
      <p:pic>
        <p:nvPicPr>
          <p:cNvPr id="5127" name="Picture 7" descr="http://www.lavenca-anaco.com/images/experiencia.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868" y="5302136"/>
            <a:ext cx="1484912" cy="14032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4935745"/>
          </a:xfrm>
        </p:spPr>
        <p:txBody>
          <a:bodyPr>
            <a:normAutofit fontScale="25000" lnSpcReduction="20000"/>
          </a:bodyPr>
          <a:lstStyle/>
          <a:p>
            <a:pPr algn="just">
              <a:buNone/>
            </a:pPr>
            <a:r>
              <a:rPr lang="es-ES" sz="4000" b="1" i="1" dirty="0" smtClean="0"/>
              <a:t>	Lavadoras </a:t>
            </a:r>
            <a:r>
              <a:rPr lang="es-ES" sz="4000" b="1" i="1" dirty="0"/>
              <a:t>y Secadoras Industriales, C.A., (LAVENCA).</a:t>
            </a:r>
            <a:r>
              <a:rPr lang="es-ES" sz="4000" dirty="0"/>
              <a:t> </a:t>
            </a:r>
            <a:r>
              <a:rPr lang="es-ES" sz="4000" i="1" dirty="0"/>
              <a:t>Firma de reconocida experiencia nacional e internacional </a:t>
            </a:r>
            <a:r>
              <a:rPr lang="es-ES" sz="4000" i="1" dirty="0" smtClean="0"/>
              <a:t>en la</a:t>
            </a:r>
          </a:p>
          <a:p>
            <a:pPr algn="just">
              <a:buNone/>
            </a:pPr>
            <a:r>
              <a:rPr lang="es-ES" sz="4000" b="1" i="1" dirty="0" smtClean="0"/>
              <a:t>Fabricación de </a:t>
            </a:r>
            <a:r>
              <a:rPr lang="es-ES" sz="4000" b="1" i="1" dirty="0"/>
              <a:t>Lavadoras y Secadoras Industriales,</a:t>
            </a:r>
            <a:r>
              <a:rPr lang="es-ES" sz="4000" i="1" dirty="0"/>
              <a:t> les agradece por haber escogido   uno de sus equipos</a:t>
            </a:r>
            <a:r>
              <a:rPr lang="es-ES" sz="4000" i="1" dirty="0" smtClean="0"/>
              <a:t>.</a:t>
            </a:r>
          </a:p>
          <a:p>
            <a:pPr algn="just">
              <a:buNone/>
            </a:pPr>
            <a:endParaRPr lang="es-VE" sz="4000" dirty="0"/>
          </a:p>
          <a:p>
            <a:pPr algn="just">
              <a:buNone/>
            </a:pPr>
            <a:r>
              <a:rPr lang="es-ES" sz="4000" i="1" dirty="0" smtClean="0"/>
              <a:t>	</a:t>
            </a:r>
            <a:r>
              <a:rPr lang="es-ES" sz="4000" i="1" dirty="0"/>
              <a:t> </a:t>
            </a:r>
            <a:r>
              <a:rPr lang="es-ES" sz="4000" i="1" dirty="0" smtClean="0"/>
              <a:t>Los </a:t>
            </a:r>
            <a:r>
              <a:rPr lang="es-ES" sz="4000" i="1" dirty="0"/>
              <a:t>resultados de muchos años de experiencia en diferentes lugares del mundo y en variadas condiciones climáticas se </a:t>
            </a:r>
            <a:r>
              <a:rPr lang="es-ES" sz="4000" i="1" dirty="0" smtClean="0"/>
              <a:t>han </a:t>
            </a:r>
          </a:p>
          <a:p>
            <a:pPr algn="just">
              <a:buNone/>
            </a:pPr>
            <a:r>
              <a:rPr lang="es-ES" sz="4000" i="1" dirty="0" smtClean="0"/>
              <a:t>reunido </a:t>
            </a:r>
            <a:r>
              <a:rPr lang="es-ES" sz="4000" i="1" dirty="0"/>
              <a:t>para presentar un servicio eficiente y duradero en está lavadora exprimidora</a:t>
            </a:r>
            <a:r>
              <a:rPr lang="es-ES" sz="4000" i="1" dirty="0" smtClean="0"/>
              <a:t>.</a:t>
            </a:r>
          </a:p>
          <a:p>
            <a:pPr algn="just">
              <a:buNone/>
            </a:pPr>
            <a:endParaRPr lang="es-VE" sz="4000" dirty="0"/>
          </a:p>
          <a:p>
            <a:pPr algn="just">
              <a:buNone/>
            </a:pPr>
            <a:r>
              <a:rPr lang="es-ES" sz="4000" i="1" dirty="0"/>
              <a:t> </a:t>
            </a:r>
            <a:r>
              <a:rPr lang="es-ES" sz="4000" i="1" dirty="0" smtClean="0"/>
              <a:t>	Economía </a:t>
            </a:r>
            <a:r>
              <a:rPr lang="es-ES" sz="4000" i="1" dirty="0"/>
              <a:t>en las operaciones y una selección minuciosa en los materiales para su fabricación, al igual que la mano de obra, </a:t>
            </a:r>
            <a:r>
              <a:rPr lang="es-ES" sz="4000" i="1" dirty="0" smtClean="0"/>
              <a:t>ha </a:t>
            </a:r>
          </a:p>
          <a:p>
            <a:pPr algn="just">
              <a:buNone/>
            </a:pPr>
            <a:r>
              <a:rPr lang="es-ES" sz="4000" i="1" dirty="0" smtClean="0"/>
              <a:t>sido la constante preocupación del Departamento Tecnecio para afianzar aun más el prestigio de la Empresa </a:t>
            </a:r>
            <a:r>
              <a:rPr lang="es-ES" sz="4000" b="1" i="1" dirty="0" smtClean="0"/>
              <a:t>LAVENCA. </a:t>
            </a:r>
          </a:p>
          <a:p>
            <a:pPr algn="just">
              <a:buNone/>
            </a:pPr>
            <a:endParaRPr lang="es-VE" sz="4000" dirty="0" smtClean="0"/>
          </a:p>
          <a:p>
            <a:pPr algn="ctr">
              <a:buNone/>
            </a:pPr>
            <a:r>
              <a:rPr lang="es-ES" sz="4000" b="1" u="sng" dirty="0" smtClean="0"/>
              <a:t>Fábrica </a:t>
            </a:r>
            <a:r>
              <a:rPr lang="es-ES" sz="4000" b="1" u="sng" dirty="0"/>
              <a:t>y Oficinas:</a:t>
            </a:r>
            <a:endParaRPr lang="es-VE" sz="4000" dirty="0"/>
          </a:p>
          <a:p>
            <a:pPr algn="ctr">
              <a:buNone/>
            </a:pPr>
            <a:r>
              <a:rPr lang="es-ES" sz="4000" dirty="0"/>
              <a:t>Av. Zulia cruce con calle Democracia No. 02, Sector Pueblo Nuevo</a:t>
            </a:r>
            <a:endParaRPr lang="es-VE" sz="4000" dirty="0"/>
          </a:p>
          <a:p>
            <a:pPr algn="ctr">
              <a:buNone/>
            </a:pPr>
            <a:r>
              <a:rPr lang="es-ES" sz="4000" dirty="0"/>
              <a:t>Zona Postal 6003 </a:t>
            </a:r>
            <a:endParaRPr lang="es-VE" sz="4000" dirty="0"/>
          </a:p>
          <a:p>
            <a:pPr algn="ctr">
              <a:buNone/>
            </a:pPr>
            <a:r>
              <a:rPr lang="es-ES" sz="4000" dirty="0"/>
              <a:t>Telefax: 58-282-4221136 – Directo: </a:t>
            </a:r>
            <a:r>
              <a:rPr lang="es-ES" sz="4000" dirty="0" smtClean="0"/>
              <a:t>58-282-5144389</a:t>
            </a:r>
            <a:endParaRPr lang="es-VE" sz="4000" dirty="0"/>
          </a:p>
          <a:p>
            <a:pPr algn="ctr">
              <a:buNone/>
            </a:pPr>
            <a:r>
              <a:rPr lang="es-VE" sz="4000" dirty="0"/>
              <a:t>E-Mail:   </a:t>
            </a:r>
            <a:r>
              <a:rPr lang="es-VE" sz="4000" u="sng" dirty="0">
                <a:hlinkClick r:id="rId2"/>
              </a:rPr>
              <a:t>info@lavenca-anaco.com</a:t>
            </a:r>
            <a:r>
              <a:rPr lang="es-VE" sz="4000" dirty="0"/>
              <a:t> / </a:t>
            </a:r>
            <a:r>
              <a:rPr lang="es-VE" sz="4000" u="sng" dirty="0">
                <a:hlinkClick r:id="rId3"/>
              </a:rPr>
              <a:t>ventas@lavenca-anaco.com</a:t>
            </a:r>
            <a:r>
              <a:rPr lang="es-ES_tradnl" sz="4000" dirty="0"/>
              <a:t> </a:t>
            </a:r>
            <a:endParaRPr lang="es-VE" sz="4000" dirty="0"/>
          </a:p>
          <a:p>
            <a:pPr algn="ctr">
              <a:buNone/>
            </a:pPr>
            <a:r>
              <a:rPr lang="en-US" sz="4000" dirty="0" smtClean="0"/>
              <a:t>       Web </a:t>
            </a:r>
            <a:r>
              <a:rPr lang="en-US" sz="4000" dirty="0"/>
              <a:t>Site:  </a:t>
            </a:r>
            <a:r>
              <a:rPr lang="en-US" sz="4000" u="sng" dirty="0" smtClean="0">
                <a:hlinkClick r:id="rId4"/>
              </a:rPr>
              <a:t>www.lavenca-anaco.com</a:t>
            </a:r>
            <a:endParaRPr lang="en-US" sz="4000" u="sng" dirty="0" smtClean="0"/>
          </a:p>
          <a:p>
            <a:pPr algn="ctr"/>
            <a:endParaRPr lang="es-VE" sz="4000" u="sng" dirty="0" smtClean="0"/>
          </a:p>
          <a:p>
            <a:pPr>
              <a:buNone/>
            </a:pPr>
            <a:r>
              <a:rPr lang="es-VE" sz="4000" b="1" dirty="0" smtClean="0"/>
              <a:t>                                                       </a:t>
            </a:r>
          </a:p>
          <a:p>
            <a:pPr>
              <a:buNone/>
            </a:pPr>
            <a:r>
              <a:rPr lang="es-VE" sz="4000" b="1" dirty="0" smtClean="0"/>
              <a:t>			@</a:t>
            </a:r>
            <a:r>
              <a:rPr lang="es-VE" sz="4000" b="1" dirty="0" err="1" smtClean="0"/>
              <a:t>lavenca</a:t>
            </a:r>
            <a:r>
              <a:rPr lang="es-VE" sz="4000" dirty="0" smtClean="0"/>
              <a:t>                                      </a:t>
            </a:r>
            <a:r>
              <a:rPr lang="es-VE" sz="4000" b="1" dirty="0" err="1" smtClean="0"/>
              <a:t>lavenca</a:t>
            </a:r>
            <a:r>
              <a:rPr lang="es-VE" sz="4000" b="1" dirty="0" smtClean="0"/>
              <a:t>                                lavadoras </a:t>
            </a:r>
            <a:r>
              <a:rPr lang="es-VE" sz="4000" b="1" dirty="0"/>
              <a:t>y secadoras </a:t>
            </a:r>
            <a:r>
              <a:rPr lang="es-VE" sz="4000" b="1" dirty="0" smtClean="0"/>
              <a:t>industriales</a:t>
            </a:r>
          </a:p>
          <a:p>
            <a:pPr>
              <a:buNone/>
            </a:pPr>
            <a:endParaRPr lang="es-VE" sz="4000" b="1" dirty="0" smtClean="0"/>
          </a:p>
          <a:p>
            <a:pPr>
              <a:buNone/>
            </a:pPr>
            <a:endParaRPr lang="es-VE" sz="4000" dirty="0"/>
          </a:p>
          <a:p>
            <a:pPr algn="ctr">
              <a:buNone/>
            </a:pPr>
            <a:r>
              <a:rPr lang="es-VE" sz="4000" b="1" dirty="0"/>
              <a:t>ANACO – EDO.ANZOATEGUI – VENEZUELA</a:t>
            </a:r>
          </a:p>
          <a:p>
            <a:pPr algn="just">
              <a:buNone/>
            </a:pPr>
            <a:endParaRPr lang="es-VE" sz="4000" dirty="0"/>
          </a:p>
          <a:p>
            <a:pPr algn="just">
              <a:buNone/>
            </a:pPr>
            <a:r>
              <a:rPr lang="es-VE" sz="4000" i="1" dirty="0"/>
              <a:t>	</a:t>
            </a:r>
            <a:r>
              <a:rPr lang="es-VE" sz="4000" i="1" dirty="0" smtClean="0"/>
              <a:t>La </a:t>
            </a:r>
            <a:r>
              <a:rPr lang="es-VE" sz="4000" i="1" dirty="0"/>
              <a:t>casa constructora no se responsabiliza por las posibles inexactitudes contenidas en el presente catalogo.  Se reserva además el derecho de efectuar todas las modificaciones que juzgue oportunas sin perjudicar las características esenciales del producto y sin previo aviso.</a:t>
            </a:r>
            <a:endParaRPr lang="es-VE" sz="4000" dirty="0"/>
          </a:p>
          <a:p>
            <a:pPr algn="just">
              <a:buNone/>
            </a:pPr>
            <a:r>
              <a:rPr lang="es-VE" sz="4000" i="1" dirty="0"/>
              <a:t> </a:t>
            </a:r>
            <a:endParaRPr lang="es-VE" sz="4000" dirty="0"/>
          </a:p>
          <a:p>
            <a:pPr algn="just">
              <a:buNone/>
            </a:pPr>
            <a:r>
              <a:rPr lang="es-VE" sz="4000" i="1" dirty="0"/>
              <a:t>	</a:t>
            </a:r>
            <a:r>
              <a:rPr lang="en-US" sz="4000" i="1" dirty="0"/>
              <a:t>The manufacturer declines all </a:t>
            </a:r>
            <a:r>
              <a:rPr lang="en-US" sz="4000" i="1" dirty="0" err="1"/>
              <a:t>responsability</a:t>
            </a:r>
            <a:r>
              <a:rPr lang="en-US" sz="4000" i="1" dirty="0"/>
              <a:t> for any inexactitude contained in this catalogue. The manufacturer reserves the right to bring, without warning, any modification he might believe necessary, without changing the essential characteristics of the  product. </a:t>
            </a:r>
            <a:endParaRPr lang="es-VE" sz="4000" dirty="0"/>
          </a:p>
          <a:p>
            <a:endParaRPr lang="es-VE" dirty="0"/>
          </a:p>
        </p:txBody>
      </p:sp>
      <p:pic>
        <p:nvPicPr>
          <p:cNvPr id="4" name="3 Imagen"/>
          <p:cNvPicPr/>
          <p:nvPr/>
        </p:nvPicPr>
        <p:blipFill>
          <a:blip r:embed="rId5" cstate="print"/>
          <a:srcRect/>
          <a:stretch>
            <a:fillRect/>
          </a:stretch>
        </p:blipFill>
        <p:spPr bwMode="auto">
          <a:xfrm>
            <a:off x="285720" y="142852"/>
            <a:ext cx="8715436" cy="857256"/>
          </a:xfrm>
          <a:prstGeom prst="rect">
            <a:avLst/>
          </a:prstGeom>
          <a:noFill/>
          <a:ln w="9525">
            <a:noFill/>
            <a:miter lim="800000"/>
            <a:headEnd/>
            <a:tailEnd/>
          </a:ln>
        </p:spPr>
      </p:pic>
      <p:pic>
        <p:nvPicPr>
          <p:cNvPr id="5" name="4 Imagen" descr="http://www.caritas.es/ImagesRepository/74bebaf8.jpg"/>
          <p:cNvPicPr/>
          <p:nvPr/>
        </p:nvPicPr>
        <p:blipFill>
          <a:blip r:embed="rId6" cstate="print"/>
          <a:srcRect/>
          <a:stretch>
            <a:fillRect/>
          </a:stretch>
        </p:blipFill>
        <p:spPr bwMode="auto">
          <a:xfrm>
            <a:off x="1763688" y="3717032"/>
            <a:ext cx="558800" cy="457114"/>
          </a:xfrm>
          <a:prstGeom prst="rect">
            <a:avLst/>
          </a:prstGeom>
          <a:noFill/>
          <a:ln w="9525">
            <a:noFill/>
            <a:miter lim="800000"/>
            <a:headEnd/>
            <a:tailEnd/>
          </a:ln>
        </p:spPr>
      </p:pic>
      <p:pic>
        <p:nvPicPr>
          <p:cNvPr id="6" name="5 Imagen" descr="http://www.gopango.com/blog/wp-content/uploads/2013/05/instagram-logo.jpg"/>
          <p:cNvPicPr/>
          <p:nvPr/>
        </p:nvPicPr>
        <p:blipFill>
          <a:blip r:embed="rId7" cstate="print"/>
          <a:srcRect/>
          <a:stretch>
            <a:fillRect/>
          </a:stretch>
        </p:blipFill>
        <p:spPr bwMode="auto">
          <a:xfrm>
            <a:off x="3491880" y="3752544"/>
            <a:ext cx="648072" cy="432048"/>
          </a:xfrm>
          <a:prstGeom prst="rect">
            <a:avLst/>
          </a:prstGeom>
          <a:noFill/>
          <a:ln w="9525">
            <a:noFill/>
            <a:miter lim="800000"/>
            <a:headEnd/>
            <a:tailEnd/>
          </a:ln>
        </p:spPr>
      </p:pic>
      <p:pic>
        <p:nvPicPr>
          <p:cNvPr id="7" name="6 Imagen" descr="http://t2.gstatic.com/images?q=tbn:ANd9GcTyT666hEQM8fj00-jGsk5HZwWOVSuGtKOJ_QgeRDix7AlYCoxV"/>
          <p:cNvPicPr/>
          <p:nvPr/>
        </p:nvPicPr>
        <p:blipFill>
          <a:blip r:embed="rId8" cstate="print"/>
          <a:srcRect/>
          <a:stretch>
            <a:fillRect/>
          </a:stretch>
        </p:blipFill>
        <p:spPr bwMode="auto">
          <a:xfrm>
            <a:off x="5199364" y="3753528"/>
            <a:ext cx="406400" cy="406400"/>
          </a:xfrm>
          <a:prstGeom prst="rect">
            <a:avLst/>
          </a:prstGeom>
          <a:noFill/>
          <a:ln w="9525">
            <a:noFill/>
            <a:miter lim="800000"/>
            <a:headEnd/>
            <a:tailEnd/>
          </a:ln>
        </p:spPr>
      </p:pic>
      <p:sp>
        <p:nvSpPr>
          <p:cNvPr id="8" name="7 CuadroTexto"/>
          <p:cNvSpPr txBox="1"/>
          <p:nvPr/>
        </p:nvSpPr>
        <p:spPr>
          <a:xfrm>
            <a:off x="0" y="6596390"/>
            <a:ext cx="1714512" cy="261610"/>
          </a:xfrm>
          <a:prstGeom prst="rect">
            <a:avLst/>
          </a:prstGeom>
          <a:noFill/>
        </p:spPr>
        <p:txBody>
          <a:bodyPr wrap="square" rtlCol="0">
            <a:spAutoFit/>
          </a:bodyPr>
          <a:lstStyle/>
          <a:p>
            <a:r>
              <a:rPr lang="es-VE" sz="1100" dirty="0" smtClean="0">
                <a:latin typeface="Berlin Sans FB Demi" pitchFamily="34" charset="0"/>
              </a:rPr>
              <a:t> Rif: J-08009778-5 </a:t>
            </a:r>
            <a:endParaRPr lang="es-VE" sz="11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2492896"/>
            <a:ext cx="8229600" cy="3874435"/>
          </a:xfrm>
        </p:spPr>
        <p:txBody>
          <a:bodyPr/>
          <a:lstStyle/>
          <a:p>
            <a:r>
              <a:rPr lang="es-VE" b="1" dirty="0" smtClean="0"/>
              <a:t>*</a:t>
            </a:r>
            <a:r>
              <a:rPr lang="es-VE" dirty="0" smtClean="0"/>
              <a:t>	Características Técnicas………………Pág. 01</a:t>
            </a:r>
          </a:p>
          <a:p>
            <a:r>
              <a:rPr lang="es-VE" b="1" dirty="0" smtClean="0"/>
              <a:t>*</a:t>
            </a:r>
            <a:r>
              <a:rPr lang="es-VE" dirty="0" smtClean="0"/>
              <a:t>	Especificaciones Técnicas……………Pág. 02 y 03</a:t>
            </a:r>
          </a:p>
          <a:p>
            <a:r>
              <a:rPr lang="es-VE" b="1" dirty="0" smtClean="0"/>
              <a:t>*</a:t>
            </a:r>
            <a:r>
              <a:rPr lang="es-VE" dirty="0" smtClean="0"/>
              <a:t>	Ciclo de Secado…………………………..Pág. 04</a:t>
            </a:r>
          </a:p>
          <a:p>
            <a:r>
              <a:rPr lang="es-VE" b="1" dirty="0" smtClean="0"/>
              <a:t>*</a:t>
            </a:r>
            <a:r>
              <a:rPr lang="es-VE" dirty="0" smtClean="0"/>
              <a:t>	Mantenimiento y Seguridad…………Pág. 05</a:t>
            </a:r>
            <a:endParaRPr lang="es-VE" dirty="0"/>
          </a:p>
        </p:txBody>
      </p:sp>
      <p:sp>
        <p:nvSpPr>
          <p:cNvPr id="3" name="2 Título"/>
          <p:cNvSpPr>
            <a:spLocks noGrp="1"/>
          </p:cNvSpPr>
          <p:nvPr>
            <p:ph type="title"/>
          </p:nvPr>
        </p:nvSpPr>
        <p:spPr>
          <a:xfrm>
            <a:off x="457200" y="1000108"/>
            <a:ext cx="8229600" cy="772708"/>
          </a:xfrm>
        </p:spPr>
        <p:txBody>
          <a:bodyPr>
            <a:normAutofit/>
          </a:bodyPr>
          <a:lstStyle/>
          <a:p>
            <a:pPr algn="ctr"/>
            <a:r>
              <a:rPr lang="es-VE" dirty="0" smtClean="0"/>
              <a:t>INDICE</a:t>
            </a:r>
            <a:endParaRPr lang="es-VE" dirty="0"/>
          </a:p>
        </p:txBody>
      </p:sp>
      <p:pic>
        <p:nvPicPr>
          <p:cNvPr id="4" name="3 Imagen"/>
          <p:cNvPicPr/>
          <p:nvPr/>
        </p:nvPicPr>
        <p:blipFill>
          <a:blip r:embed="rId3" cstate="print"/>
          <a:srcRect/>
          <a:stretch>
            <a:fillRect/>
          </a:stretch>
        </p:blipFill>
        <p:spPr bwMode="auto">
          <a:xfrm>
            <a:off x="289486" y="142852"/>
            <a:ext cx="8715436" cy="857256"/>
          </a:xfrm>
          <a:prstGeom prst="rect">
            <a:avLst/>
          </a:prstGeom>
          <a:noFill/>
          <a:ln w="9525">
            <a:noFill/>
            <a:miter lim="800000"/>
            <a:headEnd/>
            <a:tailEnd/>
          </a:ln>
        </p:spPr>
      </p:pic>
      <p:sp>
        <p:nvSpPr>
          <p:cNvPr id="5" name="4 CuadroTexto"/>
          <p:cNvSpPr txBox="1"/>
          <p:nvPr/>
        </p:nvSpPr>
        <p:spPr>
          <a:xfrm>
            <a:off x="0" y="6596390"/>
            <a:ext cx="2571768" cy="261610"/>
          </a:xfrm>
          <a:prstGeom prst="rect">
            <a:avLst/>
          </a:prstGeom>
          <a:noFill/>
        </p:spPr>
        <p:txBody>
          <a:bodyPr wrap="square" rtlCol="0">
            <a:spAutoFit/>
          </a:bodyPr>
          <a:lstStyle/>
          <a:p>
            <a:r>
              <a:rPr lang="es-VE" sz="1100" dirty="0" smtClean="0">
                <a:latin typeface="Berlin Sans FB Demi" pitchFamily="34" charset="0"/>
              </a:rPr>
              <a:t> Rif: J-08009778-5 </a:t>
            </a:r>
            <a:endParaRPr lang="es-VE" sz="1100" dirty="0"/>
          </a:p>
        </p:txBody>
      </p:sp>
    </p:spTree>
    <p:extLst>
      <p:ext uri="{BB962C8B-B14F-4D97-AF65-F5344CB8AC3E}">
        <p14:creationId xmlns:p14="http://schemas.microsoft.com/office/powerpoint/2010/main" val="10719594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VE" dirty="0" smtClean="0"/>
              <a:t/>
            </a:r>
            <a:br>
              <a:rPr lang="es-VE" dirty="0" smtClean="0"/>
            </a:br>
            <a:endParaRPr lang="es-VE" dirty="0"/>
          </a:p>
        </p:txBody>
      </p:sp>
      <p:sp>
        <p:nvSpPr>
          <p:cNvPr id="5" name="4 Marcador de contenido"/>
          <p:cNvSpPr>
            <a:spLocks noGrp="1"/>
          </p:cNvSpPr>
          <p:nvPr>
            <p:ph idx="1"/>
          </p:nvPr>
        </p:nvSpPr>
        <p:spPr>
          <a:xfrm>
            <a:off x="457200" y="1000108"/>
            <a:ext cx="8363272" cy="5007183"/>
          </a:xfrm>
        </p:spPr>
        <p:txBody>
          <a:bodyPr/>
          <a:lstStyle/>
          <a:p>
            <a:pPr algn="ctr"/>
            <a:r>
              <a:rPr lang="es-ES_tradnl" sz="1600" b="1" u="sng" dirty="0" smtClean="0">
                <a:solidFill>
                  <a:srgbClr val="000099"/>
                </a:solidFill>
                <a:latin typeface="Times New Roman" pitchFamily="18" charset="0"/>
                <a:cs typeface="Times New Roman" pitchFamily="18" charset="0"/>
              </a:rPr>
              <a:t>CARACTERISTICAS TECNICAS</a:t>
            </a:r>
            <a:endParaRPr lang="es-VE" sz="1600" dirty="0" smtClean="0">
              <a:solidFill>
                <a:srgbClr val="000099"/>
              </a:solidFill>
              <a:latin typeface="Times New Roman" pitchFamily="18" charset="0"/>
              <a:cs typeface="Times New Roman" pitchFamily="18" charset="0"/>
            </a:endParaRPr>
          </a:p>
          <a:p>
            <a:pPr algn="ctr">
              <a:buNone/>
            </a:pPr>
            <a:r>
              <a:rPr lang="es-ES_tradnl" sz="1600" dirty="0" smtClean="0">
                <a:solidFill>
                  <a:srgbClr val="000099"/>
                </a:solidFill>
                <a:latin typeface="Times New Roman" pitchFamily="18" charset="0"/>
                <a:cs typeface="Times New Roman" pitchFamily="18" charset="0"/>
              </a:rPr>
              <a:t> </a:t>
            </a:r>
            <a:r>
              <a:rPr lang="es-ES_tradnl" sz="1600" b="1" i="1" dirty="0" smtClean="0">
                <a:solidFill>
                  <a:srgbClr val="000099"/>
                </a:solidFill>
                <a:latin typeface="Times New Roman" pitchFamily="18" charset="0"/>
                <a:cs typeface="Times New Roman" pitchFamily="18" charset="0"/>
              </a:rPr>
              <a:t>SECADORAS  Industriales Operadas a GAS Natural</a:t>
            </a:r>
          </a:p>
          <a:p>
            <a:pPr algn="ctr">
              <a:buNone/>
            </a:pPr>
            <a:r>
              <a:rPr lang="es-ES_tradnl" sz="1600" b="1" i="1" dirty="0" smtClean="0">
                <a:solidFill>
                  <a:srgbClr val="000099"/>
                </a:solidFill>
                <a:latin typeface="Times New Roman" pitchFamily="18" charset="0"/>
                <a:cs typeface="Times New Roman" pitchFamily="18" charset="0"/>
              </a:rPr>
              <a:t>Capacidad 35 </a:t>
            </a:r>
            <a:r>
              <a:rPr lang="es-ES_tradnl" sz="1600" b="1" i="1" dirty="0" err="1" smtClean="0">
                <a:solidFill>
                  <a:srgbClr val="000099"/>
                </a:solidFill>
                <a:latin typeface="Times New Roman" pitchFamily="18" charset="0"/>
                <a:cs typeface="Times New Roman" pitchFamily="18" charset="0"/>
              </a:rPr>
              <a:t>Lbs</a:t>
            </a:r>
            <a:r>
              <a:rPr lang="es-ES_tradnl" sz="1600" b="1" i="1" dirty="0" smtClean="0">
                <a:solidFill>
                  <a:srgbClr val="000099"/>
                </a:solidFill>
                <a:latin typeface="Times New Roman" pitchFamily="18" charset="0"/>
                <a:cs typeface="Times New Roman" pitchFamily="18" charset="0"/>
              </a:rPr>
              <a:t>/16Kgs. / 50 </a:t>
            </a:r>
            <a:r>
              <a:rPr lang="es-ES_tradnl" sz="1600" b="1" i="1" dirty="0" err="1" smtClean="0">
                <a:solidFill>
                  <a:srgbClr val="000099"/>
                </a:solidFill>
                <a:latin typeface="Times New Roman" pitchFamily="18" charset="0"/>
                <a:cs typeface="Times New Roman" pitchFamily="18" charset="0"/>
              </a:rPr>
              <a:t>Lbs</a:t>
            </a:r>
            <a:r>
              <a:rPr lang="es-ES_tradnl" sz="1600" b="1" i="1" dirty="0" smtClean="0">
                <a:solidFill>
                  <a:srgbClr val="000099"/>
                </a:solidFill>
                <a:latin typeface="Times New Roman" pitchFamily="18" charset="0"/>
                <a:cs typeface="Times New Roman" pitchFamily="18" charset="0"/>
              </a:rPr>
              <a:t>./23Kgs.</a:t>
            </a:r>
          </a:p>
          <a:p>
            <a:pPr algn="ctr">
              <a:buNone/>
            </a:pPr>
            <a:endParaRPr lang="es-ES_tradnl" sz="1600" b="1" i="1" dirty="0" smtClean="0">
              <a:solidFill>
                <a:srgbClr val="000099"/>
              </a:solidFill>
              <a:latin typeface="Times New Roman" pitchFamily="18" charset="0"/>
              <a:cs typeface="Times New Roman" pitchFamily="18" charset="0"/>
            </a:endParaRPr>
          </a:p>
          <a:p>
            <a:pPr algn="ctr">
              <a:buNone/>
            </a:pPr>
            <a:r>
              <a:rPr lang="es-ES_tradnl" sz="1600" b="1" i="1" dirty="0" smtClean="0">
                <a:solidFill>
                  <a:srgbClr val="000099"/>
                </a:solidFill>
                <a:latin typeface="Times New Roman" pitchFamily="18" charset="0"/>
                <a:cs typeface="Times New Roman" pitchFamily="18" charset="0"/>
              </a:rPr>
              <a:t>  </a:t>
            </a:r>
          </a:p>
          <a:p>
            <a:pPr algn="ctr">
              <a:buNone/>
            </a:pPr>
            <a:endParaRPr lang="es-ES_tradnl" sz="1400" b="1" i="1" dirty="0" smtClean="0"/>
          </a:p>
          <a:p>
            <a:pPr algn="ctr">
              <a:buNone/>
            </a:pPr>
            <a:endParaRPr lang="es-VE" sz="1400" dirty="0"/>
          </a:p>
        </p:txBody>
      </p:sp>
      <p:pic>
        <p:nvPicPr>
          <p:cNvPr id="4" name="3 Imagen"/>
          <p:cNvPicPr/>
          <p:nvPr/>
        </p:nvPicPr>
        <p:blipFill>
          <a:blip r:embed="rId2" cstate="print"/>
          <a:srcRect/>
          <a:stretch>
            <a:fillRect/>
          </a:stretch>
        </p:blipFill>
        <p:spPr bwMode="auto">
          <a:xfrm>
            <a:off x="142844" y="142852"/>
            <a:ext cx="8715436" cy="857256"/>
          </a:xfrm>
          <a:prstGeom prst="rect">
            <a:avLst/>
          </a:prstGeom>
          <a:noFill/>
          <a:ln w="9525">
            <a:noFill/>
            <a:miter lim="800000"/>
            <a:headEnd/>
            <a:tailEnd/>
          </a:ln>
        </p:spPr>
      </p:pic>
      <p:graphicFrame>
        <p:nvGraphicFramePr>
          <p:cNvPr id="7" name="6 Tabla"/>
          <p:cNvGraphicFramePr>
            <a:graphicFrameLocks noGrp="1"/>
          </p:cNvGraphicFramePr>
          <p:nvPr>
            <p:extLst>
              <p:ext uri="{D42A27DB-BD31-4B8C-83A1-F6EECF244321}">
                <p14:modId xmlns:p14="http://schemas.microsoft.com/office/powerpoint/2010/main" val="2695360817"/>
              </p:ext>
            </p:extLst>
          </p:nvPr>
        </p:nvGraphicFramePr>
        <p:xfrm>
          <a:off x="1763688" y="1900061"/>
          <a:ext cx="6120680" cy="4176464"/>
        </p:xfrm>
        <a:graphic>
          <a:graphicData uri="http://schemas.openxmlformats.org/drawingml/2006/table">
            <a:tbl>
              <a:tblPr firstRow="1" bandRow="1">
                <a:tableStyleId>{775DCB02-9BB8-47FD-8907-85C794F793BA}</a:tableStyleId>
              </a:tblPr>
              <a:tblGrid>
                <a:gridCol w="2063372"/>
                <a:gridCol w="2041084"/>
                <a:gridCol w="2016224"/>
              </a:tblGrid>
              <a:tr h="312991">
                <a:tc>
                  <a:txBody>
                    <a:bodyPr/>
                    <a:lstStyle/>
                    <a:p>
                      <a:pPr algn="ctr"/>
                      <a:r>
                        <a:rPr lang="es-VE" sz="1200" dirty="0" smtClean="0">
                          <a:solidFill>
                            <a:schemeClr val="tx1"/>
                          </a:solidFill>
                          <a:latin typeface="Arial Unicode MS" pitchFamily="34" charset="-128"/>
                          <a:ea typeface="Arial Unicode MS" pitchFamily="34" charset="-128"/>
                          <a:cs typeface="Arial Unicode MS" pitchFamily="34" charset="-128"/>
                        </a:rPr>
                        <a:t>Modelo/</a:t>
                      </a:r>
                      <a:r>
                        <a:rPr lang="es-VE" sz="1200" dirty="0" err="1" smtClean="0">
                          <a:solidFill>
                            <a:schemeClr val="tx1"/>
                          </a:solidFill>
                          <a:latin typeface="Arial Unicode MS" pitchFamily="34" charset="-128"/>
                          <a:ea typeface="Arial Unicode MS" pitchFamily="34" charset="-128"/>
                          <a:cs typeface="Arial Unicode MS" pitchFamily="34" charset="-128"/>
                        </a:rPr>
                        <a:t>Models</a:t>
                      </a:r>
                      <a:endParaRPr lang="es-VE" sz="1200" b="1"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s-VE" sz="1200" b="1" dirty="0" smtClean="0">
                          <a:solidFill>
                            <a:schemeClr val="tx1"/>
                          </a:solidFill>
                          <a:latin typeface="Arial Unicode MS" pitchFamily="34" charset="-128"/>
                          <a:ea typeface="Arial Unicode MS" pitchFamily="34" charset="-128"/>
                          <a:cs typeface="Arial Unicode MS" pitchFamily="34" charset="-128"/>
                        </a:rPr>
                        <a:t>HT035</a:t>
                      </a:r>
                      <a:endParaRPr lang="es-VE" sz="1200" b="1"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s-VE" sz="1200" b="1" dirty="0" smtClean="0">
                          <a:solidFill>
                            <a:schemeClr val="tx1"/>
                          </a:solidFill>
                          <a:latin typeface="Arial Unicode MS" pitchFamily="34" charset="-128"/>
                          <a:ea typeface="Arial Unicode MS" pitchFamily="34" charset="-128"/>
                          <a:cs typeface="Arial Unicode MS" pitchFamily="34" charset="-128"/>
                        </a:rPr>
                        <a:t>HT050</a:t>
                      </a:r>
                      <a:endParaRPr lang="es-VE" sz="1200" b="1" dirty="0">
                        <a:solidFill>
                          <a:schemeClr val="tx1"/>
                        </a:solidFill>
                        <a:latin typeface="Arial Unicode MS" pitchFamily="34" charset="-128"/>
                        <a:ea typeface="Arial Unicode MS" pitchFamily="34" charset="-128"/>
                        <a:cs typeface="Arial Unicode MS" pitchFamily="34" charset="-128"/>
                      </a:endParaRPr>
                    </a:p>
                  </a:txBody>
                  <a:tcPr/>
                </a:tc>
              </a:tr>
              <a:tr h="372744">
                <a:tc>
                  <a:txBody>
                    <a:bodyPr/>
                    <a:lstStyle/>
                    <a:p>
                      <a:r>
                        <a:rPr lang="es-VE" sz="1100" b="1" dirty="0" smtClean="0">
                          <a:latin typeface="Arial Unicode MS" pitchFamily="34" charset="-128"/>
                          <a:ea typeface="Arial Unicode MS" pitchFamily="34" charset="-128"/>
                          <a:cs typeface="Arial Unicode MS" pitchFamily="34" charset="-128"/>
                        </a:rPr>
                        <a:t>Control</a:t>
                      </a:r>
                      <a:r>
                        <a:rPr lang="es-VE" sz="1100" b="1" baseline="0" dirty="0" smtClean="0">
                          <a:latin typeface="Arial Unicode MS" pitchFamily="34" charset="-128"/>
                          <a:ea typeface="Arial Unicode MS" pitchFamily="34" charset="-128"/>
                          <a:cs typeface="Arial Unicode MS" pitchFamily="34" charset="-128"/>
                        </a:rPr>
                        <a:t> de Operaciones</a:t>
                      </a:r>
                      <a:endParaRPr lang="es-VE" sz="1100" b="1" dirty="0">
                        <a:latin typeface="Arial Unicode MS" pitchFamily="34" charset="-128"/>
                        <a:ea typeface="Arial Unicode MS" pitchFamily="34" charset="-128"/>
                        <a:cs typeface="Arial Unicode MS" pitchFamily="34" charset="-128"/>
                      </a:endParaRPr>
                    </a:p>
                  </a:txBody>
                  <a:tcPr/>
                </a:tc>
                <a:tc>
                  <a:txBody>
                    <a:bodyPr/>
                    <a:lstStyle/>
                    <a:p>
                      <a:pPr algn="ctr">
                        <a:spcAft>
                          <a:spcPts val="0"/>
                        </a:spcAft>
                      </a:pPr>
                      <a:r>
                        <a:rPr lang="es-ES_tradnl" sz="1100" b="1" dirty="0" smtClean="0">
                          <a:latin typeface="Arial Unicode MS" pitchFamily="34" charset="-128"/>
                          <a:ea typeface="Arial Unicode MS" pitchFamily="34" charset="-128"/>
                          <a:cs typeface="Arial Unicode MS" pitchFamily="34" charset="-128"/>
                        </a:rPr>
                        <a:t>Programable</a:t>
                      </a:r>
                    </a:p>
                    <a:p>
                      <a:pPr algn="ctr">
                        <a:spcAft>
                          <a:spcPts val="0"/>
                        </a:spcAft>
                      </a:pPr>
                      <a:r>
                        <a:rPr lang="es-ES_tradnl" sz="1100" b="1" dirty="0" smtClean="0">
                          <a:latin typeface="Arial Unicode MS" pitchFamily="34" charset="-128"/>
                          <a:ea typeface="Arial Unicode MS" pitchFamily="34" charset="-128"/>
                          <a:cs typeface="Arial Unicode MS" pitchFamily="34" charset="-128"/>
                        </a:rPr>
                        <a:t> </a:t>
                      </a:r>
                      <a:r>
                        <a:rPr lang="es-ES_tradnl" sz="1100" b="1" dirty="0">
                          <a:latin typeface="Arial Unicode MS" pitchFamily="34" charset="-128"/>
                          <a:ea typeface="Arial Unicode MS" pitchFamily="34" charset="-128"/>
                          <a:cs typeface="Arial Unicode MS" pitchFamily="34" charset="-128"/>
                        </a:rPr>
                        <a:t>Gas </a:t>
                      </a:r>
                      <a:endParaRPr lang="es-VE" sz="1000" b="1"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100" b="1" dirty="0">
                          <a:latin typeface="Arial Unicode MS" pitchFamily="34" charset="-128"/>
                          <a:ea typeface="Arial Unicode MS" pitchFamily="34" charset="-128"/>
                          <a:cs typeface="Arial Unicode MS" pitchFamily="34" charset="-128"/>
                        </a:rPr>
                        <a:t>Programable </a:t>
                      </a:r>
                      <a:endParaRPr lang="es-ES_tradnl" sz="1100" b="1" dirty="0" smtClean="0">
                        <a:latin typeface="Arial Unicode MS" pitchFamily="34" charset="-128"/>
                        <a:ea typeface="Arial Unicode MS" pitchFamily="34" charset="-128"/>
                        <a:cs typeface="Arial Unicode MS" pitchFamily="34" charset="-128"/>
                      </a:endParaRPr>
                    </a:p>
                    <a:p>
                      <a:pPr algn="ctr">
                        <a:spcAft>
                          <a:spcPts val="0"/>
                        </a:spcAft>
                      </a:pPr>
                      <a:r>
                        <a:rPr lang="es-ES_tradnl" sz="1100" b="1" dirty="0" smtClean="0">
                          <a:latin typeface="Arial Unicode MS" pitchFamily="34" charset="-128"/>
                          <a:ea typeface="Arial Unicode MS" pitchFamily="34" charset="-128"/>
                          <a:cs typeface="Arial Unicode MS" pitchFamily="34" charset="-128"/>
                        </a:rPr>
                        <a:t>Gas </a:t>
                      </a:r>
                      <a:endParaRPr lang="es-VE" sz="1000" b="1" dirty="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Capacidad (Lb – Kg).</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35 Lb – 16Kg.</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n-US" sz="1000" dirty="0">
                          <a:latin typeface="Arial Unicode MS" pitchFamily="34" charset="-128"/>
                          <a:ea typeface="Arial Unicode MS" pitchFamily="34" charset="-128"/>
                          <a:cs typeface="Arial Unicode MS" pitchFamily="34" charset="-128"/>
                        </a:rPr>
                        <a:t>50Lb. -23Kg.</a:t>
                      </a:r>
                      <a:endParaRPr lang="es-VE" sz="1000" b="0" dirty="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Ancho (mm)</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28” (711)</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38 5/8” (981)</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Profundidad (mm)</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46.87 (1191)</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47 (1194)</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Altura (mm)</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63.87” (1191)</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76 5/8” (1946)</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smtClean="0">
                          <a:latin typeface="Arial Unicode MS" pitchFamily="34" charset="-128"/>
                          <a:ea typeface="Arial Unicode MS" pitchFamily="34" charset="-128"/>
                          <a:cs typeface="Arial Unicode MS" pitchFamily="34" charset="-128"/>
                        </a:rPr>
                        <a:t>Diámetro </a:t>
                      </a:r>
                      <a:r>
                        <a:rPr lang="es-ES_tradnl" sz="1000" dirty="0">
                          <a:latin typeface="Arial Unicode MS" pitchFamily="34" charset="-128"/>
                          <a:ea typeface="Arial Unicode MS" pitchFamily="34" charset="-128"/>
                          <a:cs typeface="Arial Unicode MS" pitchFamily="34" charset="-128"/>
                        </a:rPr>
                        <a:t>Cilindro (mm)</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26.5” (673)</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37” (939)</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a:latin typeface="Arial Unicode MS" pitchFamily="34" charset="-128"/>
                          <a:ea typeface="Arial Unicode MS" pitchFamily="34" charset="-128"/>
                          <a:cs typeface="Arial Unicode MS" pitchFamily="34" charset="-128"/>
                        </a:rPr>
                        <a:t>Profundidad Cilindro (mm)</a:t>
                      </a:r>
                      <a:endParaRPr lang="es-VE" sz="1000" b="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30” (762)</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30” (762)</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a:latin typeface="Arial Unicode MS" pitchFamily="34" charset="-128"/>
                          <a:ea typeface="Arial Unicode MS" pitchFamily="34" charset="-128"/>
                          <a:cs typeface="Arial Unicode MS" pitchFamily="34" charset="-128"/>
                        </a:rPr>
                        <a:t>Volumen Cilindro (mm)</a:t>
                      </a:r>
                      <a:endParaRPr lang="es-VE" sz="1000" b="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9.6 (271)</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18.67 (258)</a:t>
                      </a:r>
                      <a:endParaRPr lang="es-VE" sz="1000" b="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a:latin typeface="Arial Unicode MS" pitchFamily="34" charset="-128"/>
                          <a:ea typeface="Arial Unicode MS" pitchFamily="34" charset="-128"/>
                          <a:cs typeface="Arial Unicode MS" pitchFamily="34" charset="-128"/>
                        </a:rPr>
                        <a:t>Flujo de Aire-cfm (Lts/sec)</a:t>
                      </a:r>
                      <a:endParaRPr lang="es-VE" sz="1000" b="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n-US" sz="1000" dirty="0">
                          <a:latin typeface="Arial Unicode MS" pitchFamily="34" charset="-128"/>
                          <a:ea typeface="Arial Unicode MS" pitchFamily="34" charset="-128"/>
                          <a:cs typeface="Arial Unicode MS" pitchFamily="34" charset="-128"/>
                        </a:rPr>
                        <a:t>60Hz: 500 (236)</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n-US" sz="1000" dirty="0">
                          <a:latin typeface="Arial Unicode MS" pitchFamily="34" charset="-128"/>
                          <a:ea typeface="Arial Unicode MS" pitchFamily="34" charset="-128"/>
                          <a:cs typeface="Arial Unicode MS" pitchFamily="34" charset="-128"/>
                        </a:rPr>
                        <a:t>750 (354)</a:t>
                      </a:r>
                      <a:endParaRPr lang="es-VE" sz="1000" b="0" dirty="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n-US" sz="1000" dirty="0" err="1">
                          <a:latin typeface="Arial Unicode MS" pitchFamily="34" charset="-128"/>
                          <a:ea typeface="Arial Unicode MS" pitchFamily="34" charset="-128"/>
                          <a:cs typeface="Arial Unicode MS" pitchFamily="34" charset="-128"/>
                        </a:rPr>
                        <a:t>Especific</a:t>
                      </a:r>
                      <a:r>
                        <a:rPr lang="es-ES_tradnl" sz="1000" dirty="0" err="1">
                          <a:latin typeface="Arial Unicode MS" pitchFamily="34" charset="-128"/>
                          <a:ea typeface="Arial Unicode MS" pitchFamily="34" charset="-128"/>
                          <a:cs typeface="Arial Unicode MS" pitchFamily="34" charset="-128"/>
                        </a:rPr>
                        <a:t>aciones</a:t>
                      </a:r>
                      <a:r>
                        <a:rPr lang="es-ES_tradnl" sz="1000" dirty="0">
                          <a:latin typeface="Arial Unicode MS" pitchFamily="34" charset="-128"/>
                          <a:ea typeface="Arial Unicode MS" pitchFamily="34" charset="-128"/>
                          <a:cs typeface="Arial Unicode MS" pitchFamily="34" charset="-128"/>
                        </a:rPr>
                        <a:t>  Gas-Vapor</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120/208-240/60/1 (6.7)</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120/208-240/60/1 (9.2)</a:t>
                      </a:r>
                      <a:endParaRPr lang="es-VE" sz="1000" b="0" dirty="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Eléctricas (Amperios) </a:t>
                      </a:r>
                      <a:r>
                        <a:rPr lang="es-ES_tradnl" sz="1000" dirty="0" err="1" smtClean="0">
                          <a:latin typeface="Arial Unicode MS" pitchFamily="34" charset="-128"/>
                          <a:ea typeface="Arial Unicode MS" pitchFamily="34" charset="-128"/>
                          <a:cs typeface="Arial Unicode MS" pitchFamily="34" charset="-128"/>
                        </a:rPr>
                        <a:t>Electrico</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a:latin typeface="Arial Unicode MS" pitchFamily="34" charset="-128"/>
                          <a:ea typeface="Arial Unicode MS" pitchFamily="34" charset="-128"/>
                          <a:cs typeface="Arial Unicode MS" pitchFamily="34" charset="-128"/>
                        </a:rPr>
                        <a:t>200-208/60/3 (125)</a:t>
                      </a:r>
                      <a:endParaRPr lang="es-VE" sz="1000" b="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200-208/60/3 (125)</a:t>
                      </a:r>
                      <a:endParaRPr lang="es-VE" sz="1000" b="0" dirty="0">
                        <a:latin typeface="Arial Unicode MS" pitchFamily="34" charset="-128"/>
                        <a:ea typeface="Arial Unicode MS" pitchFamily="34" charset="-128"/>
                        <a:cs typeface="Arial Unicode MS" pitchFamily="34" charset="-128"/>
                      </a:endParaRPr>
                    </a:p>
                  </a:txBody>
                  <a:tcPr marL="68580" marR="68580" marT="0" marB="0"/>
                </a:tc>
              </a:tr>
              <a:tr h="317339">
                <a:tc>
                  <a:txBody>
                    <a:bodyPr/>
                    <a:lstStyle/>
                    <a:p>
                      <a:pPr>
                        <a:spcAft>
                          <a:spcPts val="0"/>
                        </a:spcAft>
                      </a:pPr>
                      <a:r>
                        <a:rPr lang="es-ES_tradnl" sz="1000" dirty="0">
                          <a:latin typeface="Arial Unicode MS" pitchFamily="34" charset="-128"/>
                          <a:ea typeface="Arial Unicode MS" pitchFamily="34" charset="-128"/>
                          <a:cs typeface="Arial Unicode MS" pitchFamily="34" charset="-128"/>
                        </a:rPr>
                        <a:t>Peso Neto Lbs. (Kg).</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331 (150)</a:t>
                      </a:r>
                      <a:endParaRPr lang="es-VE" sz="1000" b="0" dirty="0">
                        <a:latin typeface="Arial Unicode MS" pitchFamily="34" charset="-128"/>
                        <a:ea typeface="Arial Unicode MS" pitchFamily="34" charset="-128"/>
                        <a:cs typeface="Arial Unicode MS" pitchFamily="34" charset="-128"/>
                      </a:endParaRPr>
                    </a:p>
                  </a:txBody>
                  <a:tcPr marL="68580" marR="68580" marT="0" marB="0"/>
                </a:tc>
                <a:tc>
                  <a:txBody>
                    <a:bodyPr/>
                    <a:lstStyle/>
                    <a:p>
                      <a:pPr algn="ctr">
                        <a:spcAft>
                          <a:spcPts val="0"/>
                        </a:spcAft>
                      </a:pPr>
                      <a:r>
                        <a:rPr lang="es-ES_tradnl" sz="1000" dirty="0">
                          <a:latin typeface="Arial Unicode MS" pitchFamily="34" charset="-128"/>
                          <a:ea typeface="Arial Unicode MS" pitchFamily="34" charset="-128"/>
                          <a:cs typeface="Arial Unicode MS" pitchFamily="34" charset="-128"/>
                        </a:rPr>
                        <a:t>545 (247)</a:t>
                      </a:r>
                      <a:endParaRPr lang="es-VE" sz="1000" b="0" dirty="0">
                        <a:latin typeface="Arial Unicode MS" pitchFamily="34" charset="-128"/>
                        <a:ea typeface="Arial Unicode MS" pitchFamily="34" charset="-128"/>
                        <a:cs typeface="Arial Unicode MS" pitchFamily="34" charset="-128"/>
                      </a:endParaRPr>
                    </a:p>
                  </a:txBody>
                  <a:tcPr marL="68580" marR="68580" marT="0" marB="0"/>
                </a:tc>
              </a:tr>
            </a:tbl>
          </a:graphicData>
        </a:graphic>
      </p:graphicFrame>
      <p:sp>
        <p:nvSpPr>
          <p:cNvPr id="6" name="5 CuadroTexto"/>
          <p:cNvSpPr txBox="1"/>
          <p:nvPr/>
        </p:nvSpPr>
        <p:spPr>
          <a:xfrm>
            <a:off x="0" y="6596390"/>
            <a:ext cx="2571768" cy="261610"/>
          </a:xfrm>
          <a:prstGeom prst="rect">
            <a:avLst/>
          </a:prstGeom>
          <a:noFill/>
        </p:spPr>
        <p:txBody>
          <a:bodyPr wrap="square" rtlCol="0">
            <a:spAutoFit/>
          </a:bodyPr>
          <a:lstStyle/>
          <a:p>
            <a:r>
              <a:rPr lang="es-VE" sz="1100" dirty="0" smtClean="0">
                <a:latin typeface="Berlin Sans FB Demi" pitchFamily="34" charset="0"/>
              </a:rPr>
              <a:t> Rif: J-08009778-5 </a:t>
            </a:r>
            <a:endParaRPr lang="es-VE" sz="1100" dirty="0"/>
          </a:p>
        </p:txBody>
      </p:sp>
      <p:sp>
        <p:nvSpPr>
          <p:cNvPr id="2" name="1 CuadroTexto"/>
          <p:cNvSpPr txBox="1"/>
          <p:nvPr/>
        </p:nvSpPr>
        <p:spPr>
          <a:xfrm>
            <a:off x="4451749" y="6596390"/>
            <a:ext cx="790601" cy="261610"/>
          </a:xfrm>
          <a:prstGeom prst="rect">
            <a:avLst/>
          </a:prstGeom>
          <a:noFill/>
        </p:spPr>
        <p:txBody>
          <a:bodyPr wrap="none" rtlCol="0">
            <a:spAutoFit/>
          </a:bodyPr>
          <a:lstStyle/>
          <a:p>
            <a:r>
              <a:rPr lang="es-VE" sz="1100" dirty="0" smtClean="0"/>
              <a:t>Pagina 01</a:t>
            </a:r>
            <a:endParaRPr lang="es-VE" sz="1100"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000108"/>
            <a:ext cx="8229600" cy="5007183"/>
          </a:xfrm>
        </p:spPr>
        <p:txBody>
          <a:bodyPr>
            <a:normAutofit fontScale="25000" lnSpcReduction="20000"/>
          </a:bodyPr>
          <a:lstStyle/>
          <a:p>
            <a:pPr>
              <a:buNone/>
            </a:pPr>
            <a:r>
              <a:rPr lang="es-ES_tradnl" sz="3100" b="1" dirty="0" smtClean="0"/>
              <a:t>	</a:t>
            </a:r>
          </a:p>
          <a:p>
            <a:pPr algn="ctr"/>
            <a:r>
              <a:rPr lang="es-ES_tradnl" sz="6400" b="1" u="sng" dirty="0" smtClean="0">
                <a:solidFill>
                  <a:srgbClr val="000099"/>
                </a:solidFill>
                <a:latin typeface="Times New Roman" pitchFamily="18" charset="0"/>
                <a:cs typeface="Times New Roman" pitchFamily="18" charset="0"/>
              </a:rPr>
              <a:t> ESPECIFICACIONES TECNICAS</a:t>
            </a:r>
            <a:endParaRPr lang="es-VE" sz="6400" dirty="0" smtClean="0">
              <a:solidFill>
                <a:srgbClr val="000099"/>
              </a:solidFill>
              <a:latin typeface="Times New Roman" pitchFamily="18" charset="0"/>
              <a:cs typeface="Times New Roman" pitchFamily="18" charset="0"/>
            </a:endParaRPr>
          </a:p>
          <a:p>
            <a:pPr algn="ctr">
              <a:buNone/>
            </a:pPr>
            <a:r>
              <a:rPr lang="es-ES_tradnl" sz="6400" dirty="0" smtClean="0">
                <a:solidFill>
                  <a:srgbClr val="000099"/>
                </a:solidFill>
                <a:latin typeface="Times New Roman" pitchFamily="18" charset="0"/>
                <a:cs typeface="Times New Roman" pitchFamily="18" charset="0"/>
              </a:rPr>
              <a:t> </a:t>
            </a:r>
            <a:r>
              <a:rPr lang="es-ES_tradnl" sz="6400" b="1" i="1" dirty="0" smtClean="0">
                <a:solidFill>
                  <a:srgbClr val="000099"/>
                </a:solidFill>
                <a:latin typeface="Times New Roman" pitchFamily="18" charset="0"/>
                <a:cs typeface="Times New Roman" pitchFamily="18" charset="0"/>
              </a:rPr>
              <a:t>SECADORAS  Industriales Operadas a GAS Natural </a:t>
            </a:r>
          </a:p>
          <a:p>
            <a:pPr algn="ctr">
              <a:buNone/>
            </a:pPr>
            <a:r>
              <a:rPr lang="es-ES_tradnl" sz="6400" b="1" i="1" dirty="0" smtClean="0">
                <a:solidFill>
                  <a:srgbClr val="000099"/>
                </a:solidFill>
                <a:latin typeface="Times New Roman" pitchFamily="18" charset="0"/>
                <a:cs typeface="Times New Roman" pitchFamily="18" charset="0"/>
              </a:rPr>
              <a:t>Capacidad 35 </a:t>
            </a:r>
            <a:r>
              <a:rPr lang="es-ES_tradnl" sz="6400" b="1" i="1" dirty="0" err="1" smtClean="0">
                <a:solidFill>
                  <a:srgbClr val="000099"/>
                </a:solidFill>
                <a:latin typeface="Times New Roman" pitchFamily="18" charset="0"/>
                <a:cs typeface="Times New Roman" pitchFamily="18" charset="0"/>
              </a:rPr>
              <a:t>Lbs</a:t>
            </a:r>
            <a:r>
              <a:rPr lang="es-ES_tradnl" sz="6400" b="1" i="1" dirty="0" smtClean="0">
                <a:solidFill>
                  <a:srgbClr val="000099"/>
                </a:solidFill>
                <a:latin typeface="Times New Roman" pitchFamily="18" charset="0"/>
                <a:cs typeface="Times New Roman" pitchFamily="18" charset="0"/>
              </a:rPr>
              <a:t>/16Kgs. - 50 </a:t>
            </a:r>
            <a:r>
              <a:rPr lang="es-ES_tradnl" sz="6400" b="1" i="1" dirty="0" err="1" smtClean="0">
                <a:solidFill>
                  <a:srgbClr val="000099"/>
                </a:solidFill>
                <a:latin typeface="Times New Roman" pitchFamily="18" charset="0"/>
                <a:cs typeface="Times New Roman" pitchFamily="18" charset="0"/>
              </a:rPr>
              <a:t>Lbs</a:t>
            </a:r>
            <a:r>
              <a:rPr lang="es-ES_tradnl" sz="6400" b="1" i="1" dirty="0" smtClean="0">
                <a:solidFill>
                  <a:srgbClr val="000099"/>
                </a:solidFill>
                <a:latin typeface="Times New Roman" pitchFamily="18" charset="0"/>
                <a:cs typeface="Times New Roman" pitchFamily="18" charset="0"/>
              </a:rPr>
              <a:t> /23Kgs</a:t>
            </a:r>
            <a:r>
              <a:rPr lang="es-ES_tradnl" sz="5600" b="1" i="1" dirty="0" smtClean="0">
                <a:solidFill>
                  <a:srgbClr val="000099"/>
                </a:solidFill>
                <a:latin typeface="Times New Roman" pitchFamily="18" charset="0"/>
                <a:cs typeface="Times New Roman" pitchFamily="18" charset="0"/>
              </a:rPr>
              <a:t>. </a:t>
            </a:r>
          </a:p>
          <a:p>
            <a:pPr algn="ctr">
              <a:buNone/>
            </a:pPr>
            <a:endParaRPr lang="es-ES_tradnl" sz="5600" b="1" dirty="0" smtClean="0">
              <a:solidFill>
                <a:srgbClr val="000099"/>
              </a:solidFill>
              <a:latin typeface="Times New Roman" pitchFamily="18" charset="0"/>
              <a:cs typeface="Times New Roman" pitchFamily="18" charset="0"/>
            </a:endParaRPr>
          </a:p>
          <a:p>
            <a:pPr>
              <a:buNone/>
            </a:pPr>
            <a:r>
              <a:rPr lang="es-ES_tradnl" sz="5600" b="1" u="sng" dirty="0" smtClean="0">
                <a:effectLst>
                  <a:outerShdw blurRad="38100" dist="38100" dir="2700000" algn="tl">
                    <a:srgbClr val="000000">
                      <a:alpha val="43137"/>
                    </a:srgbClr>
                  </a:outerShdw>
                </a:effectLst>
                <a:latin typeface="Times New Roman" pitchFamily="18" charset="0"/>
                <a:cs typeface="Times New Roman" pitchFamily="18" charset="0"/>
              </a:rPr>
              <a:t>Rápidas, Económicas y muy eficientes: </a:t>
            </a:r>
            <a:endParaRPr lang="es-VE" sz="5600" u="sng"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El diseño de las Secadoras LAVENCA, son modelos de flujo de aire axial. Este diseño provee un secado más rápido y al mismo tiempo reduce energía. Esta innovación de secado directo por medio de cilindro Sencillo y Cilindro Reversible, pone a trabajar toda la energía para secar su ropa; que a su vez es más rápido y fácil para su operador y muy económico para el propietario. (Una combinación perfecta de velocidad y eficiencia).</a:t>
            </a:r>
          </a:p>
          <a:p>
            <a:pPr algn="just">
              <a:buNone/>
            </a:pPr>
            <a:r>
              <a:rPr lang="es-VE" sz="4800" dirty="0" smtClean="0">
                <a:latin typeface="Times New Roman" pitchFamily="18" charset="0"/>
                <a:cs typeface="Times New Roman" pitchFamily="18" charset="0"/>
              </a:rPr>
              <a:t>*	</a:t>
            </a:r>
            <a:r>
              <a:rPr lang="es-ES" sz="4800" dirty="0" smtClean="0">
                <a:latin typeface="Times New Roman" pitchFamily="18" charset="0"/>
                <a:cs typeface="Times New Roman" pitchFamily="18" charset="0"/>
              </a:rPr>
              <a:t>Estas secadoras </a:t>
            </a:r>
            <a:r>
              <a:rPr lang="es-ES" sz="4800" dirty="0">
                <a:latin typeface="Times New Roman" pitchFamily="18" charset="0"/>
                <a:cs typeface="Times New Roman" pitchFamily="18" charset="0"/>
              </a:rPr>
              <a:t>permite ahorrar tiempo y maximizar las ganancias con la capacidad de modificar el ciclo, la </a:t>
            </a:r>
            <a:r>
              <a:rPr lang="es-ES" sz="4800" dirty="0" smtClean="0">
                <a:latin typeface="Times New Roman" pitchFamily="18" charset="0"/>
                <a:cs typeface="Times New Roman" pitchFamily="18" charset="0"/>
              </a:rPr>
              <a:t>temperatura, </a:t>
            </a:r>
            <a:r>
              <a:rPr lang="es-ES" sz="4800" dirty="0">
                <a:latin typeface="Times New Roman" pitchFamily="18" charset="0"/>
                <a:cs typeface="Times New Roman" pitchFamily="18" charset="0"/>
              </a:rPr>
              <a:t>el tiempo (calor, enfriamiento y carga) del secador, y administrar el uso máximo del </a:t>
            </a:r>
            <a:r>
              <a:rPr lang="es-ES" sz="4800" dirty="0" smtClean="0">
                <a:latin typeface="Times New Roman" pitchFamily="18" charset="0"/>
                <a:cs typeface="Times New Roman" pitchFamily="18" charset="0"/>
              </a:rPr>
              <a:t>cliente.</a:t>
            </a:r>
            <a:endParaRPr lang="es-VE" sz="4800" dirty="0" smtClean="0">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Nuestra puerta de Acero inoxidable, trancara  bien fuerte y  rendirá en las mejores exigencias del Secado.</a:t>
            </a:r>
            <a:endParaRPr lang="es-VE" sz="4800" dirty="0" smtClean="0">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Presenta un diseño muy atractivo y durable, que le da al Cliente años de Calidad. </a:t>
            </a:r>
            <a:endParaRPr lang="es-VE" sz="4800" dirty="0" smtClean="0">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Este diseño a incorporado el punto de suspensión múltiple, el cilindro es soportado por delante y por detrás para que este trabajo parejo y así la carga sea más grande. </a:t>
            </a:r>
            <a:endParaRPr lang="es-VE" sz="4800" dirty="0" smtClean="0">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a:t>
            </a:r>
            <a:endParaRPr lang="es-VE" sz="4800" dirty="0" smtClean="0">
              <a:latin typeface="Times New Roman" pitchFamily="18" charset="0"/>
              <a:cs typeface="Times New Roman" pitchFamily="18" charset="0"/>
            </a:endParaRPr>
          </a:p>
          <a:p>
            <a:pPr>
              <a:buNone/>
            </a:pPr>
            <a:r>
              <a:rPr lang="es-ES_tradnl" sz="5600" b="1" u="sng" dirty="0" smtClean="0">
                <a:effectLst>
                  <a:outerShdw blurRad="38100" dist="38100" dir="2700000" algn="tl">
                    <a:srgbClr val="000000">
                      <a:alpha val="43137"/>
                    </a:srgbClr>
                  </a:outerShdw>
                </a:effectLst>
                <a:latin typeface="Times New Roman" pitchFamily="18" charset="0"/>
                <a:cs typeface="Times New Roman" pitchFamily="18" charset="0"/>
              </a:rPr>
              <a:t>Eficiencia &amp; Calidad</a:t>
            </a:r>
            <a:r>
              <a:rPr lang="es-ES_tradnl" sz="56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s-VE" sz="56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Las Secadoras LAVENCA, es sinónimo de Secadoras de Alto Rendimiento. Con un control de aire balanceado, puede brindar un secado más rápido evitando despilfarro de energía. Nuestro secado rápido, hará que ahorre horas de trabajo extra.</a:t>
            </a:r>
            <a:endParaRPr lang="es-VE" sz="4800" dirty="0" smtClean="0">
              <a:latin typeface="Times New Roman" pitchFamily="18" charset="0"/>
              <a:cs typeface="Times New Roman" pitchFamily="18" charset="0"/>
            </a:endParaRPr>
          </a:p>
          <a:p>
            <a:pPr algn="just">
              <a:buNone/>
            </a:pPr>
            <a:r>
              <a:rPr lang="es-ES_tradnl" sz="4800" dirty="0" smtClean="0">
                <a:latin typeface="Times New Roman" pitchFamily="18" charset="0"/>
                <a:cs typeface="Times New Roman" pitchFamily="18" charset="0"/>
              </a:rPr>
              <a:t>	 </a:t>
            </a:r>
            <a:endParaRPr lang="es-VE" sz="4800" dirty="0" smtClean="0">
              <a:latin typeface="Times New Roman" pitchFamily="18" charset="0"/>
              <a:cs typeface="Times New Roman" pitchFamily="18" charset="0"/>
            </a:endParaRPr>
          </a:p>
          <a:p>
            <a:pPr algn="just">
              <a:buNone/>
            </a:pPr>
            <a:r>
              <a:rPr lang="es-ES_tradnl" sz="4000" dirty="0" smtClean="0">
                <a:latin typeface="Times New Roman" pitchFamily="18" charset="0"/>
                <a:cs typeface="Times New Roman" pitchFamily="18" charset="0"/>
              </a:rPr>
              <a:t> </a:t>
            </a:r>
            <a:endParaRPr lang="es-VE" sz="4000" dirty="0" smtClean="0">
              <a:latin typeface="Times New Roman" pitchFamily="18" charset="0"/>
              <a:cs typeface="Times New Roman" pitchFamily="18" charset="0"/>
            </a:endParaRPr>
          </a:p>
          <a:p>
            <a:pPr algn="just">
              <a:buNone/>
            </a:pPr>
            <a:r>
              <a:rPr lang="es-ES_tradnl" sz="4000" dirty="0" smtClean="0">
                <a:latin typeface="Times New Roman" pitchFamily="18" charset="0"/>
                <a:cs typeface="Times New Roman" pitchFamily="18" charset="0"/>
              </a:rPr>
              <a:t>	 </a:t>
            </a:r>
            <a:endParaRPr lang="es-VE" sz="4000" dirty="0" smtClean="0">
              <a:latin typeface="Times New Roman" pitchFamily="18" charset="0"/>
              <a:cs typeface="Times New Roman" pitchFamily="18" charset="0"/>
            </a:endParaRPr>
          </a:p>
          <a:p>
            <a:pPr algn="just">
              <a:buNone/>
            </a:pPr>
            <a:r>
              <a:rPr lang="es-ES_tradnl" sz="4000" dirty="0" smtClean="0">
                <a:latin typeface="Times New Roman" pitchFamily="18" charset="0"/>
                <a:cs typeface="Times New Roman" pitchFamily="18" charset="0"/>
              </a:rPr>
              <a:t>.</a:t>
            </a:r>
            <a:endParaRPr lang="es-VE" sz="4000" dirty="0" smtClean="0">
              <a:latin typeface="Times New Roman" pitchFamily="18" charset="0"/>
              <a:cs typeface="Times New Roman" pitchFamily="18" charset="0"/>
            </a:endParaRPr>
          </a:p>
          <a:p>
            <a:pPr>
              <a:buNone/>
            </a:pPr>
            <a:r>
              <a:rPr lang="es-ES_tradnl" sz="4000" dirty="0" smtClean="0">
                <a:latin typeface="Times New Roman" pitchFamily="18" charset="0"/>
                <a:cs typeface="Times New Roman" pitchFamily="18" charset="0"/>
              </a:rPr>
              <a:t>	 </a:t>
            </a:r>
            <a:endParaRPr lang="es-VE" sz="4000" dirty="0" smtClean="0">
              <a:latin typeface="Times New Roman" pitchFamily="18" charset="0"/>
              <a:cs typeface="Times New Roman" pitchFamily="18" charset="0"/>
            </a:endParaRPr>
          </a:p>
          <a:p>
            <a:endParaRPr lang="es-VE" sz="4000" dirty="0" smtClean="0"/>
          </a:p>
          <a:p>
            <a:endParaRPr lang="es-VE" sz="4000" dirty="0" smtClean="0"/>
          </a:p>
          <a:p>
            <a:r>
              <a:rPr lang="es-VE" sz="4000" dirty="0" smtClean="0"/>
              <a:t>                                                                                                                       </a:t>
            </a:r>
          </a:p>
          <a:p>
            <a:pPr lvl="8"/>
            <a:r>
              <a:rPr lang="es-VE" sz="4400" dirty="0"/>
              <a:t> </a:t>
            </a:r>
            <a:r>
              <a:rPr lang="es-VE" sz="4400" dirty="0" smtClean="0"/>
              <a:t>                                                  Pagina 02</a:t>
            </a:r>
            <a:endParaRPr lang="es-VE" sz="4400" dirty="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smtClean="0"/>
          </a:p>
          <a:p>
            <a:endParaRPr lang="es-VE" sz="4000" dirty="0"/>
          </a:p>
        </p:txBody>
      </p:sp>
      <p:pic>
        <p:nvPicPr>
          <p:cNvPr id="4" name="3 Imagen"/>
          <p:cNvPicPr/>
          <p:nvPr/>
        </p:nvPicPr>
        <p:blipFill>
          <a:blip r:embed="rId2" cstate="print"/>
          <a:srcRect/>
          <a:stretch>
            <a:fillRect/>
          </a:stretch>
        </p:blipFill>
        <p:spPr bwMode="auto">
          <a:xfrm>
            <a:off x="251520" y="188640"/>
            <a:ext cx="8715436" cy="857256"/>
          </a:xfrm>
          <a:prstGeom prst="rect">
            <a:avLst/>
          </a:prstGeom>
          <a:noFill/>
          <a:ln w="9525">
            <a:noFill/>
            <a:miter lim="800000"/>
            <a:headEnd/>
            <a:tailEnd/>
          </a:ln>
        </p:spPr>
      </p:pic>
      <p:sp>
        <p:nvSpPr>
          <p:cNvPr id="5" name="4 CuadroTexto"/>
          <p:cNvSpPr txBox="1"/>
          <p:nvPr/>
        </p:nvSpPr>
        <p:spPr>
          <a:xfrm>
            <a:off x="0" y="6488668"/>
            <a:ext cx="1857388" cy="261610"/>
          </a:xfrm>
          <a:prstGeom prst="rect">
            <a:avLst/>
          </a:prstGeom>
          <a:noFill/>
        </p:spPr>
        <p:txBody>
          <a:bodyPr wrap="square" rtlCol="0">
            <a:spAutoFit/>
          </a:bodyPr>
          <a:lstStyle/>
          <a:p>
            <a:r>
              <a:rPr lang="es-VE" sz="1100" dirty="0" smtClean="0">
                <a:latin typeface="Berlin Sans FB Demi" pitchFamily="34" charset="0"/>
              </a:rPr>
              <a:t>Rif: J-08009778-5  </a:t>
            </a:r>
            <a:endParaRPr lang="es-VE" sz="1100" dirty="0">
              <a:latin typeface="Berlin Sans FB Demi"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buNone/>
            </a:pPr>
            <a:endParaRPr lang="es-ES_tradnl" sz="12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s-ES_tradnl" sz="1400" b="1" u="sng"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1400" b="1" u="sng" dirty="0" smtClean="0">
                <a:effectLst>
                  <a:outerShdw blurRad="38100" dist="38100" dir="2700000" algn="tl">
                    <a:srgbClr val="000000">
                      <a:alpha val="43137"/>
                    </a:srgbClr>
                  </a:outerShdw>
                </a:effectLst>
                <a:latin typeface="Times New Roman" pitchFamily="18" charset="0"/>
                <a:cs typeface="Times New Roman" pitchFamily="18" charset="0"/>
              </a:rPr>
              <a:t>Otras </a:t>
            </a:r>
            <a:r>
              <a:rPr lang="es-ES_tradnl" sz="1400" b="1" u="sng" dirty="0">
                <a:effectLst>
                  <a:outerShdw blurRad="38100" dist="38100" dir="2700000" algn="tl">
                    <a:srgbClr val="000000">
                      <a:alpha val="43137"/>
                    </a:srgbClr>
                  </a:outerShdw>
                </a:effectLst>
                <a:latin typeface="Times New Roman" pitchFamily="18" charset="0"/>
                <a:cs typeface="Times New Roman" pitchFamily="18" charset="0"/>
              </a:rPr>
              <a:t>Características</a:t>
            </a:r>
            <a:r>
              <a:rPr lang="es-ES_tradnl" sz="1400" b="1" dirty="0">
                <a:effectLst>
                  <a:outerShdw blurRad="38100" dist="38100" dir="2700000" algn="tl">
                    <a:srgbClr val="000000">
                      <a:alpha val="43137"/>
                    </a:srgbClr>
                  </a:outerShdw>
                </a:effectLst>
                <a:latin typeface="Times New Roman" pitchFamily="18" charset="0"/>
                <a:cs typeface="Times New Roman" pitchFamily="18" charset="0"/>
              </a:rPr>
              <a:t>:  </a:t>
            </a:r>
            <a:endParaRPr lang="es-VE" sz="1400" dirty="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1200" dirty="0" smtClean="0">
                <a:latin typeface="Times New Roman" pitchFamily="18" charset="0"/>
                <a:cs typeface="Times New Roman" pitchFamily="18" charset="0"/>
              </a:rPr>
              <a:t>*	Las </a:t>
            </a:r>
            <a:r>
              <a:rPr lang="es-ES_tradnl" sz="1200" dirty="0">
                <a:latin typeface="Times New Roman" pitchFamily="18" charset="0"/>
                <a:cs typeface="Times New Roman" pitchFamily="18" charset="0"/>
              </a:rPr>
              <a:t>Secadoras LAVENCA, poseen un sistema de correas con auto tensor de ajuste. Además, las poleas están construidas de metal y sellos permanentes para una operación mas silenciosa y bajo mantenimiento.  </a:t>
            </a:r>
            <a:endParaRPr lang="es-VE" sz="1200" dirty="0">
              <a:latin typeface="Times New Roman" pitchFamily="18" charset="0"/>
              <a:cs typeface="Times New Roman" pitchFamily="18" charset="0"/>
            </a:endParaRPr>
          </a:p>
          <a:p>
            <a:pPr algn="just">
              <a:buNone/>
            </a:pPr>
            <a:r>
              <a:rPr lang="es-ES_tradnl" sz="1200" dirty="0" smtClean="0">
                <a:latin typeface="Times New Roman" pitchFamily="18" charset="0"/>
                <a:cs typeface="Times New Roman" pitchFamily="18" charset="0"/>
              </a:rPr>
              <a:t>*	Nuestras </a:t>
            </a:r>
            <a:r>
              <a:rPr lang="es-ES_tradnl" sz="1200" dirty="0">
                <a:latin typeface="Times New Roman" pitchFamily="18" charset="0"/>
                <a:cs typeface="Times New Roman" pitchFamily="18" charset="0"/>
              </a:rPr>
              <a:t>puertas extra grandes están construidas del mejor Acero Inoxidable AISI 304, para estar a la altura de Lavanderías Exigentes.</a:t>
            </a:r>
            <a:endParaRPr lang="es-VE" sz="1200" dirty="0">
              <a:latin typeface="Times New Roman" pitchFamily="18" charset="0"/>
              <a:cs typeface="Times New Roman" pitchFamily="18" charset="0"/>
            </a:endParaRPr>
          </a:p>
          <a:p>
            <a:pPr algn="just">
              <a:buNone/>
            </a:pPr>
            <a:r>
              <a:rPr lang="es-ES_tradnl" sz="1200" dirty="0" smtClean="0">
                <a:latin typeface="Times New Roman" pitchFamily="18" charset="0"/>
                <a:cs typeface="Times New Roman" pitchFamily="18" charset="0"/>
              </a:rPr>
              <a:t>*	Además</a:t>
            </a:r>
            <a:r>
              <a:rPr lang="es-ES_tradnl" sz="1200" dirty="0">
                <a:latin typeface="Times New Roman" pitchFamily="18" charset="0"/>
                <a:cs typeface="Times New Roman" pitchFamily="18" charset="0"/>
              </a:rPr>
              <a:t>, la apertura de la puerta grande permite realizar grandes cargas de forma rápida y eficiente.</a:t>
            </a:r>
            <a:endParaRPr lang="es-VE" sz="1200" dirty="0">
              <a:latin typeface="Times New Roman" pitchFamily="18" charset="0"/>
              <a:cs typeface="Times New Roman" pitchFamily="18" charset="0"/>
            </a:endParaRPr>
          </a:p>
          <a:p>
            <a:pPr algn="just">
              <a:buNone/>
            </a:pPr>
            <a:r>
              <a:rPr lang="es-ES_tradnl" sz="1200" dirty="0" smtClean="0">
                <a:latin typeface="Times New Roman" pitchFamily="18" charset="0"/>
                <a:cs typeface="Times New Roman" pitchFamily="18" charset="0"/>
              </a:rPr>
              <a:t>*	También </a:t>
            </a:r>
            <a:r>
              <a:rPr lang="es-ES_tradnl" sz="1200" dirty="0">
                <a:latin typeface="Times New Roman" pitchFamily="18" charset="0"/>
                <a:cs typeface="Times New Roman" pitchFamily="18" charset="0"/>
              </a:rPr>
              <a:t>posee una opción muy atractiva que es un filtro auto limpiante de pelusas, hecho con una maya muy fina y resistente, haciendo que la pelusa se deposite en un área amplia de fácil acceso</a:t>
            </a:r>
            <a:r>
              <a:rPr lang="es-ES_tradnl" sz="1050" dirty="0">
                <a:latin typeface="Times New Roman" pitchFamily="18" charset="0"/>
                <a:cs typeface="Times New Roman" pitchFamily="18" charset="0"/>
              </a:rPr>
              <a:t>. </a:t>
            </a:r>
            <a:endParaRPr lang="es-ES_tradnl" sz="12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1400" b="1" u="sng" dirty="0" smtClean="0">
                <a:effectLst>
                  <a:outerShdw blurRad="38100" dist="38100" dir="2700000" algn="tl">
                    <a:srgbClr val="000000">
                      <a:alpha val="43137"/>
                    </a:srgbClr>
                  </a:outerShdw>
                </a:effectLst>
                <a:latin typeface="Times New Roman" pitchFamily="18" charset="0"/>
                <a:cs typeface="Times New Roman" pitchFamily="18" charset="0"/>
              </a:rPr>
              <a:t>Control Dual Digital</a:t>
            </a:r>
            <a:r>
              <a:rPr lang="es-ES_tradnl" sz="1400" b="1" u="sng" dirty="0">
                <a:effectLst>
                  <a:outerShdw blurRad="38100" dist="38100" dir="2700000" algn="tl">
                    <a:srgbClr val="000000">
                      <a:alpha val="43137"/>
                    </a:srgbClr>
                  </a:outerShdw>
                </a:effectLst>
                <a:latin typeface="Times New Roman" pitchFamily="18" charset="0"/>
                <a:cs typeface="Times New Roman" pitchFamily="18" charset="0"/>
              </a:rPr>
              <a:t>:</a:t>
            </a:r>
            <a:endParaRPr lang="es-VE" sz="1400" u="sng" dirty="0">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s-ES_tradnl" sz="1200" b="1" smtClean="0">
                <a:latin typeface="Times New Roman" pitchFamily="18" charset="0"/>
                <a:cs typeface="Times New Roman" pitchFamily="18" charset="0"/>
              </a:rPr>
              <a:t>*	</a:t>
            </a:r>
            <a:r>
              <a:rPr lang="es-ES" sz="1200" smtClean="0">
                <a:latin typeface="Times New Roman" pitchFamily="18" charset="0"/>
                <a:cs typeface="Times New Roman" pitchFamily="18" charset="0"/>
              </a:rPr>
              <a:t>Control </a:t>
            </a:r>
            <a:r>
              <a:rPr lang="es-ES" sz="1200" dirty="0" smtClean="0">
                <a:latin typeface="Times New Roman" pitchFamily="18" charset="0"/>
                <a:cs typeface="Times New Roman" pitchFamily="18" charset="0"/>
              </a:rPr>
              <a:t>Dual digital,  </a:t>
            </a:r>
            <a:r>
              <a:rPr lang="es-ES" sz="1200" dirty="0">
                <a:latin typeface="Times New Roman" pitchFamily="18" charset="0"/>
                <a:cs typeface="Times New Roman" pitchFamily="18" charset="0"/>
              </a:rPr>
              <a:t>lo último en ahorro de servicios públicos y mayor rendimiento, </a:t>
            </a:r>
            <a:r>
              <a:rPr lang="es-ES" sz="1200" dirty="0" smtClean="0">
                <a:latin typeface="Times New Roman" pitchFamily="18" charset="0"/>
                <a:cs typeface="Times New Roman" pitchFamily="18" charset="0"/>
              </a:rPr>
              <a:t> </a:t>
            </a:r>
            <a:r>
              <a:rPr lang="es-ES" sz="1200" dirty="0">
                <a:latin typeface="Times New Roman" pitchFamily="18" charset="0"/>
                <a:cs typeface="Times New Roman" pitchFamily="18" charset="0"/>
              </a:rPr>
              <a:t>ofrece OPT (sobre-seco) Tecnología de prevención) para finalizar su ciclo de secado en el </a:t>
            </a:r>
            <a:r>
              <a:rPr lang="es-ES" sz="1200" dirty="0" smtClean="0">
                <a:latin typeface="Times New Roman" pitchFamily="18" charset="0"/>
                <a:cs typeface="Times New Roman" pitchFamily="18" charset="0"/>
              </a:rPr>
              <a:t> </a:t>
            </a:r>
            <a:r>
              <a:rPr lang="es-ES" sz="1200" dirty="0">
                <a:latin typeface="Times New Roman" pitchFamily="18" charset="0"/>
                <a:cs typeface="Times New Roman" pitchFamily="18" charset="0"/>
              </a:rPr>
              <a:t>nivel de humedad restante exacto que se adapta a su operación. El control </a:t>
            </a:r>
            <a:r>
              <a:rPr lang="es-ES" sz="1200" dirty="0" smtClean="0">
                <a:latin typeface="Times New Roman" pitchFamily="18" charset="0"/>
                <a:cs typeface="Times New Roman" pitchFamily="18" charset="0"/>
              </a:rPr>
              <a:t> </a:t>
            </a:r>
            <a:r>
              <a:rPr lang="es-ES" sz="1200" dirty="0">
                <a:latin typeface="Times New Roman" pitchFamily="18" charset="0"/>
                <a:cs typeface="Times New Roman" pitchFamily="18" charset="0"/>
              </a:rPr>
              <a:t>también presenta 30 programables ciclos y tres tipos de ciclos que permiten una mayor consistencia en el </a:t>
            </a:r>
            <a:r>
              <a:rPr lang="es-ES" sz="1200" dirty="0" smtClean="0">
                <a:latin typeface="Times New Roman" pitchFamily="18" charset="0"/>
                <a:cs typeface="Times New Roman" pitchFamily="18" charset="0"/>
              </a:rPr>
              <a:t>secado. </a:t>
            </a:r>
            <a:r>
              <a:rPr lang="es-ES" sz="1200" dirty="0">
                <a:latin typeface="Times New Roman" pitchFamily="18" charset="0"/>
                <a:cs typeface="Times New Roman" pitchFamily="18" charset="0"/>
              </a:rPr>
              <a:t>Los gerentes de lavandería verán ahorros en sus costos de energía y mano de obra, así como extendido vida de lino Con el control Dual Digital, los operadores pueden establecer el tiempo de secado (0-60 minutos), el tiempo de enfriamiento (0-15 minutos) y la temperatura (alta, media, baja, sin calor). Las características adicionales fáciles de usar incluyen </a:t>
            </a:r>
            <a:r>
              <a:rPr lang="es-ES" sz="1200" dirty="0" smtClean="0">
                <a:latin typeface="Times New Roman" pitchFamily="18" charset="0"/>
                <a:cs typeface="Times New Roman" pitchFamily="18" charset="0"/>
              </a:rPr>
              <a:t>un </a:t>
            </a:r>
            <a:r>
              <a:rPr lang="es-ES" sz="1200" dirty="0" err="1" smtClean="0">
                <a:latin typeface="Times New Roman" pitchFamily="18" charset="0"/>
                <a:cs typeface="Times New Roman" pitchFamily="18" charset="0"/>
              </a:rPr>
              <a:t>onetouch</a:t>
            </a:r>
            <a:r>
              <a:rPr lang="es-ES" sz="1200" dirty="0" smtClean="0">
                <a:latin typeface="Times New Roman" pitchFamily="18" charset="0"/>
                <a:cs typeface="Times New Roman" pitchFamily="18" charset="0"/>
              </a:rPr>
              <a:t> </a:t>
            </a:r>
            <a:r>
              <a:rPr lang="es-ES" sz="1200" dirty="0">
                <a:latin typeface="Times New Roman" pitchFamily="18" charset="0"/>
                <a:cs typeface="Times New Roman" pitchFamily="18" charset="0"/>
              </a:rPr>
              <a:t>repetición de ciclo, extensión antiarrugas automática caída y tiempo de visualización restante</a:t>
            </a:r>
            <a:r>
              <a:rPr lang="es-ES" sz="1600" dirty="0">
                <a:latin typeface="Times New Roman" pitchFamily="18" charset="0"/>
                <a:cs typeface="Times New Roman" pitchFamily="18" charset="0"/>
              </a:rPr>
              <a:t>.</a:t>
            </a:r>
            <a:endParaRPr lang="es-VE" sz="1600" dirty="0">
              <a:latin typeface="Times New Roman" pitchFamily="18" charset="0"/>
              <a:cs typeface="Times New Roman" pitchFamily="18" charset="0"/>
            </a:endParaRPr>
          </a:p>
        </p:txBody>
      </p:sp>
      <p:sp>
        <p:nvSpPr>
          <p:cNvPr id="3" name="2 Título"/>
          <p:cNvSpPr>
            <a:spLocks noGrp="1"/>
          </p:cNvSpPr>
          <p:nvPr>
            <p:ph type="title"/>
          </p:nvPr>
        </p:nvSpPr>
        <p:spPr>
          <a:xfrm>
            <a:off x="1403648" y="1045896"/>
            <a:ext cx="6563072" cy="1143000"/>
          </a:xfrm>
        </p:spPr>
        <p:txBody>
          <a:bodyPr>
            <a:normAutofit/>
          </a:bodyPr>
          <a:lstStyle/>
          <a:p>
            <a:pPr algn="ctr"/>
            <a:r>
              <a:rPr lang="es-ES_tradnl" sz="1600" u="sng" dirty="0">
                <a:solidFill>
                  <a:srgbClr val="000099"/>
                </a:solidFill>
                <a:latin typeface="Times New Roman" pitchFamily="18" charset="0"/>
                <a:cs typeface="Times New Roman" pitchFamily="18" charset="0"/>
              </a:rPr>
              <a:t>ESPECIFICACIONES TECNICAS</a:t>
            </a:r>
            <a:r>
              <a:rPr lang="es-VE" sz="1600" dirty="0">
                <a:solidFill>
                  <a:srgbClr val="000099"/>
                </a:solidFill>
                <a:latin typeface="Times New Roman" pitchFamily="18" charset="0"/>
                <a:cs typeface="Times New Roman" pitchFamily="18" charset="0"/>
              </a:rPr>
              <a:t/>
            </a:r>
            <a:br>
              <a:rPr lang="es-VE" sz="1600" dirty="0">
                <a:solidFill>
                  <a:srgbClr val="000099"/>
                </a:solidFill>
                <a:latin typeface="Times New Roman" pitchFamily="18" charset="0"/>
                <a:cs typeface="Times New Roman" pitchFamily="18" charset="0"/>
              </a:rPr>
            </a:br>
            <a:r>
              <a:rPr lang="es-ES_tradnl" sz="1600" dirty="0">
                <a:solidFill>
                  <a:srgbClr val="000099"/>
                </a:solidFill>
                <a:latin typeface="Times New Roman" pitchFamily="18" charset="0"/>
                <a:cs typeface="Times New Roman" pitchFamily="18" charset="0"/>
              </a:rPr>
              <a:t> </a:t>
            </a:r>
            <a:r>
              <a:rPr lang="es-ES_tradnl" sz="1600" i="1" dirty="0">
                <a:solidFill>
                  <a:srgbClr val="000099"/>
                </a:solidFill>
                <a:latin typeface="Times New Roman" pitchFamily="18" charset="0"/>
                <a:cs typeface="Times New Roman" pitchFamily="18" charset="0"/>
              </a:rPr>
              <a:t>SECADORAS  Industriales Operadas a GAS Natural </a:t>
            </a:r>
            <a:br>
              <a:rPr lang="es-ES_tradnl" sz="1600" i="1" dirty="0">
                <a:solidFill>
                  <a:srgbClr val="000099"/>
                </a:solidFill>
                <a:latin typeface="Times New Roman" pitchFamily="18" charset="0"/>
                <a:cs typeface="Times New Roman" pitchFamily="18" charset="0"/>
              </a:rPr>
            </a:br>
            <a:r>
              <a:rPr lang="es-ES_tradnl" sz="1600" i="1" dirty="0">
                <a:solidFill>
                  <a:srgbClr val="000099"/>
                </a:solidFill>
                <a:latin typeface="Times New Roman" pitchFamily="18" charset="0"/>
                <a:cs typeface="Times New Roman" pitchFamily="18" charset="0"/>
              </a:rPr>
              <a:t>Capacidad 35 </a:t>
            </a:r>
            <a:r>
              <a:rPr lang="es-ES_tradnl" sz="1600" i="1" dirty="0" err="1">
                <a:solidFill>
                  <a:srgbClr val="000099"/>
                </a:solidFill>
                <a:latin typeface="Times New Roman" pitchFamily="18" charset="0"/>
                <a:cs typeface="Times New Roman" pitchFamily="18" charset="0"/>
              </a:rPr>
              <a:t>Lbs</a:t>
            </a:r>
            <a:r>
              <a:rPr lang="es-ES_tradnl" sz="1600" i="1" dirty="0">
                <a:solidFill>
                  <a:srgbClr val="000099"/>
                </a:solidFill>
                <a:latin typeface="Times New Roman" pitchFamily="18" charset="0"/>
                <a:cs typeface="Times New Roman" pitchFamily="18" charset="0"/>
              </a:rPr>
              <a:t>/16Kgs. - 50 </a:t>
            </a:r>
            <a:r>
              <a:rPr lang="es-ES_tradnl" sz="1600" i="1" dirty="0" err="1">
                <a:solidFill>
                  <a:srgbClr val="000099"/>
                </a:solidFill>
                <a:latin typeface="Times New Roman" pitchFamily="18" charset="0"/>
                <a:cs typeface="Times New Roman" pitchFamily="18" charset="0"/>
              </a:rPr>
              <a:t>Lbs</a:t>
            </a:r>
            <a:r>
              <a:rPr lang="es-ES_tradnl" sz="1600" i="1" dirty="0">
                <a:solidFill>
                  <a:srgbClr val="000099"/>
                </a:solidFill>
                <a:latin typeface="Times New Roman" pitchFamily="18" charset="0"/>
                <a:cs typeface="Times New Roman" pitchFamily="18" charset="0"/>
              </a:rPr>
              <a:t> /23Kgs</a:t>
            </a:r>
            <a:endParaRPr lang="es-VE" sz="1600" dirty="0"/>
          </a:p>
        </p:txBody>
      </p:sp>
      <p:pic>
        <p:nvPicPr>
          <p:cNvPr id="4" name="3 Imagen"/>
          <p:cNvPicPr/>
          <p:nvPr/>
        </p:nvPicPr>
        <p:blipFill>
          <a:blip r:embed="rId2" cstate="print"/>
          <a:srcRect/>
          <a:stretch>
            <a:fillRect/>
          </a:stretch>
        </p:blipFill>
        <p:spPr bwMode="auto">
          <a:xfrm>
            <a:off x="251520" y="188640"/>
            <a:ext cx="8715436" cy="857256"/>
          </a:xfrm>
          <a:prstGeom prst="rect">
            <a:avLst/>
          </a:prstGeom>
          <a:noFill/>
          <a:ln w="9525">
            <a:noFill/>
            <a:miter lim="800000"/>
            <a:headEnd/>
            <a:tailEnd/>
          </a:ln>
        </p:spPr>
      </p:pic>
      <p:sp>
        <p:nvSpPr>
          <p:cNvPr id="5" name="4 CuadroTexto"/>
          <p:cNvSpPr txBox="1"/>
          <p:nvPr/>
        </p:nvSpPr>
        <p:spPr>
          <a:xfrm>
            <a:off x="0" y="6596390"/>
            <a:ext cx="1500198" cy="261610"/>
          </a:xfrm>
          <a:prstGeom prst="rect">
            <a:avLst/>
          </a:prstGeom>
          <a:noFill/>
        </p:spPr>
        <p:txBody>
          <a:bodyPr wrap="square" rtlCol="0">
            <a:spAutoFit/>
          </a:bodyPr>
          <a:lstStyle/>
          <a:p>
            <a:r>
              <a:rPr lang="es-VE" sz="1100" dirty="0" smtClean="0">
                <a:latin typeface="Berlin Sans FB Demi" pitchFamily="34" charset="0"/>
              </a:rPr>
              <a:t>  Rif: J-08009778-5 </a:t>
            </a:r>
            <a:endParaRPr lang="es-VE" sz="1100" dirty="0"/>
          </a:p>
        </p:txBody>
      </p:sp>
      <p:sp>
        <p:nvSpPr>
          <p:cNvPr id="6" name="5 Rectángulo"/>
          <p:cNvSpPr/>
          <p:nvPr/>
        </p:nvSpPr>
        <p:spPr>
          <a:xfrm>
            <a:off x="1331640" y="6512140"/>
            <a:ext cx="4572000" cy="261610"/>
          </a:xfrm>
          <a:prstGeom prst="rect">
            <a:avLst/>
          </a:prstGeom>
        </p:spPr>
        <p:txBody>
          <a:bodyPr>
            <a:spAutoFit/>
          </a:bodyPr>
          <a:lstStyle/>
          <a:p>
            <a:pPr lvl="8"/>
            <a:r>
              <a:rPr lang="es-VE" sz="1100" dirty="0"/>
              <a:t>Pagina </a:t>
            </a:r>
            <a:r>
              <a:rPr lang="es-VE" sz="1100" dirty="0" smtClean="0"/>
              <a:t>03</a:t>
            </a:r>
            <a:endParaRPr lang="es-VE" sz="11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5403463"/>
            <a:ext cx="1656183" cy="939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358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143116"/>
            <a:ext cx="8543956" cy="4286280"/>
          </a:xfrm>
        </p:spPr>
        <p:txBody>
          <a:bodyPr>
            <a:normAutofit fontScale="40000" lnSpcReduction="20000"/>
          </a:bodyPr>
          <a:lstStyle/>
          <a:p>
            <a:pPr lvl="0">
              <a:buNone/>
            </a:pPr>
            <a:r>
              <a:rPr lang="es-ES_tradnl" b="1" dirty="0" smtClean="0"/>
              <a:t>	</a:t>
            </a:r>
            <a:r>
              <a:rPr lang="es-ES_tradnl" sz="3500" b="1" dirty="0" smtClean="0"/>
              <a:t>1-	 </a:t>
            </a:r>
            <a:r>
              <a:rPr lang="es-ES_tradnl" sz="3500" dirty="0" smtClean="0"/>
              <a:t>Secadoras a Gas: Abrir la Llave de Entrada del Gas;</a:t>
            </a:r>
            <a:endParaRPr lang="es-VE" sz="3500" dirty="0" smtClean="0"/>
          </a:p>
          <a:p>
            <a:pPr>
              <a:buNone/>
            </a:pPr>
            <a:r>
              <a:rPr lang="es-ES_tradnl" sz="3500" dirty="0" smtClean="0"/>
              <a:t> </a:t>
            </a:r>
            <a:endParaRPr lang="es-VE" sz="3500" dirty="0" smtClean="0"/>
          </a:p>
          <a:p>
            <a:pPr lvl="0">
              <a:buNone/>
            </a:pPr>
            <a:r>
              <a:rPr lang="es-ES_tradnl" sz="3500" dirty="0" smtClean="0"/>
              <a:t>	</a:t>
            </a:r>
            <a:r>
              <a:rPr lang="es-ES_tradnl" sz="3500" b="1" dirty="0"/>
              <a:t>2</a:t>
            </a:r>
            <a:r>
              <a:rPr lang="es-ES_tradnl" sz="3500" b="1" dirty="0" smtClean="0"/>
              <a:t>-</a:t>
            </a:r>
            <a:r>
              <a:rPr lang="es-ES_tradnl" sz="3500" dirty="0" smtClean="0"/>
              <a:t>	Depositar lo que se vaya a secar y posteriormente cerrar la Tapa Delantera;</a:t>
            </a:r>
            <a:endParaRPr lang="es-VE" sz="3500" dirty="0" smtClean="0"/>
          </a:p>
          <a:p>
            <a:pPr>
              <a:buNone/>
            </a:pPr>
            <a:r>
              <a:rPr lang="es-ES_tradnl" sz="3500" dirty="0" smtClean="0"/>
              <a:t> </a:t>
            </a:r>
            <a:endParaRPr lang="es-VE" sz="3500" dirty="0" smtClean="0"/>
          </a:p>
          <a:p>
            <a:pPr lvl="0">
              <a:buNone/>
            </a:pPr>
            <a:r>
              <a:rPr lang="es-ES_tradnl" sz="3500" dirty="0" smtClean="0"/>
              <a:t>	</a:t>
            </a:r>
            <a:r>
              <a:rPr lang="es-ES_tradnl" sz="3500" b="1" dirty="0"/>
              <a:t>3</a:t>
            </a:r>
            <a:r>
              <a:rPr lang="es-ES_tradnl" sz="3500" b="1" dirty="0" smtClean="0"/>
              <a:t>-</a:t>
            </a:r>
            <a:r>
              <a:rPr lang="es-ES_tradnl" sz="3500" dirty="0" smtClean="0"/>
              <a:t>	Posicionar el Termostato Digital  a la posición indicada al tipo de Ropa que se va a Secar:</a:t>
            </a:r>
            <a:endParaRPr lang="es-VE" sz="3500" dirty="0" smtClean="0"/>
          </a:p>
          <a:p>
            <a:pPr lvl="0">
              <a:buNone/>
            </a:pPr>
            <a:r>
              <a:rPr lang="es-ES_tradnl" sz="3500" dirty="0" smtClean="0"/>
              <a:t>	 	</a:t>
            </a:r>
            <a:r>
              <a:rPr lang="es-ES_tradnl" sz="3500" b="1" dirty="0" smtClean="0"/>
              <a:t>*Alta Temperatura (HIGH) para telas de Algodón;</a:t>
            </a:r>
            <a:endParaRPr lang="es-VE" sz="3500" b="1" dirty="0" smtClean="0"/>
          </a:p>
          <a:p>
            <a:pPr lvl="0">
              <a:buNone/>
            </a:pPr>
            <a:r>
              <a:rPr lang="es-ES_tradnl" sz="3500" b="1" dirty="0" smtClean="0"/>
              <a:t>		*Baja Temperatura (LOW) para telas sintéticas;</a:t>
            </a:r>
            <a:endParaRPr lang="es-VE" sz="3500" b="1" dirty="0" smtClean="0"/>
          </a:p>
          <a:p>
            <a:pPr lvl="0">
              <a:buNone/>
            </a:pPr>
            <a:r>
              <a:rPr lang="es-ES_tradnl" sz="3500" b="1" dirty="0" smtClean="0"/>
              <a:t>		*Media (MEDIUM) para secado de telas mixtas.</a:t>
            </a:r>
            <a:endParaRPr lang="es-VE" sz="3500" b="1" dirty="0" smtClean="0"/>
          </a:p>
          <a:p>
            <a:pPr>
              <a:buNone/>
            </a:pPr>
            <a:r>
              <a:rPr lang="es-ES_tradnl" sz="3500" b="1" dirty="0" smtClean="0"/>
              <a:t> </a:t>
            </a:r>
            <a:endParaRPr lang="es-VE" sz="3500" b="1" dirty="0" smtClean="0"/>
          </a:p>
          <a:p>
            <a:pPr lvl="0">
              <a:buNone/>
            </a:pPr>
            <a:r>
              <a:rPr lang="es-ES_tradnl" sz="3500" dirty="0" smtClean="0"/>
              <a:t>	</a:t>
            </a:r>
            <a:r>
              <a:rPr lang="es-ES_tradnl" sz="3500" b="1" dirty="0"/>
              <a:t>4</a:t>
            </a:r>
            <a:r>
              <a:rPr lang="es-ES_tradnl" sz="3500" b="1" dirty="0" smtClean="0"/>
              <a:t>-</a:t>
            </a:r>
            <a:r>
              <a:rPr lang="es-ES_tradnl" sz="3500" dirty="0" smtClean="0"/>
              <a:t>	Escoger el tiempo de Secado indicado en el tablero electrónico Control Dual Digital  de 0-60 	Minutos;</a:t>
            </a:r>
            <a:endParaRPr lang="es-VE" sz="3500" dirty="0" smtClean="0"/>
          </a:p>
          <a:p>
            <a:pPr>
              <a:buNone/>
            </a:pPr>
            <a:r>
              <a:rPr lang="es-ES_tradnl" sz="3500" dirty="0" smtClean="0"/>
              <a:t>	 </a:t>
            </a:r>
            <a:endParaRPr lang="es-VE" sz="3500" dirty="0" smtClean="0"/>
          </a:p>
          <a:p>
            <a:pPr lvl="0">
              <a:buNone/>
            </a:pPr>
            <a:r>
              <a:rPr lang="es-ES_tradnl" sz="3500" dirty="0" smtClean="0"/>
              <a:t>	</a:t>
            </a:r>
            <a:r>
              <a:rPr lang="es-ES_tradnl" sz="3500" b="1" dirty="0"/>
              <a:t>5</a:t>
            </a:r>
            <a:r>
              <a:rPr lang="es-ES_tradnl" sz="3500" b="1" dirty="0" smtClean="0"/>
              <a:t>-</a:t>
            </a:r>
            <a:r>
              <a:rPr lang="es-ES_tradnl" sz="3500" dirty="0" smtClean="0"/>
              <a:t>	Escoger el Tiempo de Enfriamiento indicado en el tablero electrónico Control Dual Digital de 	0-15  Minutos; </a:t>
            </a:r>
            <a:endParaRPr lang="es-VE" sz="3500" dirty="0" smtClean="0"/>
          </a:p>
          <a:p>
            <a:pPr>
              <a:buNone/>
            </a:pPr>
            <a:r>
              <a:rPr lang="es-ES_tradnl" sz="3500" dirty="0" smtClean="0"/>
              <a:t>	 </a:t>
            </a:r>
            <a:endParaRPr lang="es-VE" sz="3500" dirty="0" smtClean="0"/>
          </a:p>
          <a:p>
            <a:pPr lvl="0">
              <a:buNone/>
            </a:pPr>
            <a:r>
              <a:rPr lang="es-ES_tradnl" sz="3500" dirty="0" smtClean="0"/>
              <a:t>	</a:t>
            </a:r>
            <a:r>
              <a:rPr lang="es-ES_tradnl" sz="3500" b="1" dirty="0"/>
              <a:t>6</a:t>
            </a:r>
            <a:r>
              <a:rPr lang="es-ES_tradnl" sz="3500" b="1" dirty="0" smtClean="0"/>
              <a:t>-</a:t>
            </a:r>
            <a:r>
              <a:rPr lang="es-ES_tradnl" sz="3500" dirty="0" smtClean="0"/>
              <a:t>	Apremiar el interruptor de arranque </a:t>
            </a:r>
            <a:r>
              <a:rPr lang="es-ES_tradnl" sz="3500" b="1" dirty="0" smtClean="0"/>
              <a:t>(PUSH TO START).</a:t>
            </a:r>
            <a:endParaRPr lang="es-VE" sz="3500" b="1" dirty="0" smtClean="0"/>
          </a:p>
          <a:p>
            <a:pPr>
              <a:buNone/>
            </a:pPr>
            <a:r>
              <a:rPr lang="es-ES_tradnl" sz="3500" dirty="0" smtClean="0"/>
              <a:t> </a:t>
            </a:r>
            <a:endParaRPr lang="es-VE" sz="3500" dirty="0" smtClean="0"/>
          </a:p>
          <a:p>
            <a:pPr>
              <a:buNone/>
            </a:pPr>
            <a:r>
              <a:rPr lang="es-ES_tradnl" sz="3500" b="1" dirty="0" smtClean="0"/>
              <a:t>		NOTA:	</a:t>
            </a:r>
            <a:r>
              <a:rPr lang="es-ES_tradnl" sz="3500" dirty="0" smtClean="0"/>
              <a:t>Al abrir la puerta durante el Secado, volver a apremiar el Interruptor de Arranque 		al  Cerrar La Puerta.</a:t>
            </a:r>
            <a:endParaRPr lang="es-VE" sz="3500" dirty="0" smtClean="0"/>
          </a:p>
          <a:p>
            <a:endParaRPr lang="es-VE" dirty="0" smtClean="0"/>
          </a:p>
          <a:p>
            <a:endParaRPr lang="es-VE" dirty="0"/>
          </a:p>
        </p:txBody>
      </p:sp>
      <p:sp>
        <p:nvSpPr>
          <p:cNvPr id="3" name="2 Título"/>
          <p:cNvSpPr>
            <a:spLocks noGrp="1"/>
          </p:cNvSpPr>
          <p:nvPr>
            <p:ph type="title"/>
          </p:nvPr>
        </p:nvSpPr>
        <p:spPr>
          <a:xfrm>
            <a:off x="285720" y="1000108"/>
            <a:ext cx="8643998" cy="500066"/>
          </a:xfrm>
        </p:spPr>
        <p:txBody>
          <a:bodyPr>
            <a:noAutofit/>
          </a:bodyPr>
          <a:lstStyle/>
          <a:p>
            <a:pPr algn="ctr"/>
            <a:r>
              <a:rPr lang="es-VE" sz="1800" dirty="0" smtClean="0"/>
              <a:t/>
            </a:r>
            <a:br>
              <a:rPr lang="es-VE" sz="1800" dirty="0" smtClean="0"/>
            </a:br>
            <a:r>
              <a:rPr lang="es-ES_tradnl" sz="1800" dirty="0" smtClean="0"/>
              <a:t> </a:t>
            </a:r>
            <a:r>
              <a:rPr lang="es-VE" sz="1800" dirty="0" smtClean="0"/>
              <a:t/>
            </a:r>
            <a:br>
              <a:rPr lang="es-VE" sz="1800" dirty="0" smtClean="0"/>
            </a:br>
            <a:r>
              <a:rPr lang="es-VE" sz="2400" dirty="0" smtClean="0">
                <a:solidFill>
                  <a:srgbClr val="000099"/>
                </a:solidFill>
              </a:rPr>
              <a:t>CICLO DE SECADO</a:t>
            </a:r>
            <a:r>
              <a:rPr lang="es-VE" sz="1800" dirty="0" smtClean="0">
                <a:solidFill>
                  <a:srgbClr val="000099"/>
                </a:solidFill>
              </a:rPr>
              <a:t/>
            </a:r>
            <a:br>
              <a:rPr lang="es-VE" sz="1800" dirty="0" smtClean="0">
                <a:solidFill>
                  <a:srgbClr val="000099"/>
                </a:solidFill>
              </a:rPr>
            </a:br>
            <a:r>
              <a:rPr lang="es-ES_tradnl" sz="1600" i="1" dirty="0" smtClean="0">
                <a:solidFill>
                  <a:srgbClr val="000099"/>
                </a:solidFill>
              </a:rPr>
              <a:t>SECADORAS  Industriales Operadas a GAS Natural</a:t>
            </a:r>
            <a:br>
              <a:rPr lang="es-ES_tradnl" sz="1600" i="1" dirty="0" smtClean="0">
                <a:solidFill>
                  <a:srgbClr val="000099"/>
                </a:solidFill>
              </a:rPr>
            </a:br>
            <a:r>
              <a:rPr lang="es-ES_tradnl" sz="1600" i="1" dirty="0" smtClean="0">
                <a:solidFill>
                  <a:srgbClr val="000099"/>
                </a:solidFill>
              </a:rPr>
              <a:t>Capacidad 35 </a:t>
            </a:r>
            <a:r>
              <a:rPr lang="es-ES_tradnl" sz="1600" i="1" dirty="0" err="1" smtClean="0">
                <a:solidFill>
                  <a:srgbClr val="000099"/>
                </a:solidFill>
              </a:rPr>
              <a:t>Lbs</a:t>
            </a:r>
            <a:r>
              <a:rPr lang="es-ES_tradnl" sz="1600" i="1" dirty="0" smtClean="0">
                <a:solidFill>
                  <a:srgbClr val="000099"/>
                </a:solidFill>
              </a:rPr>
              <a:t> / 16Kgs. - 50 </a:t>
            </a:r>
            <a:r>
              <a:rPr lang="es-ES_tradnl" sz="1600" i="1" dirty="0" err="1" smtClean="0">
                <a:solidFill>
                  <a:srgbClr val="000099"/>
                </a:solidFill>
              </a:rPr>
              <a:t>Lbs</a:t>
            </a:r>
            <a:r>
              <a:rPr lang="es-ES_tradnl" sz="1600" i="1" dirty="0" smtClean="0">
                <a:solidFill>
                  <a:srgbClr val="000099"/>
                </a:solidFill>
              </a:rPr>
              <a:t>./23Kgs.</a:t>
            </a:r>
            <a:r>
              <a:rPr lang="es-VE" sz="1600" i="1" dirty="0" smtClean="0">
                <a:solidFill>
                  <a:srgbClr val="000099"/>
                </a:solidFill>
              </a:rPr>
              <a:t> </a:t>
            </a:r>
            <a:r>
              <a:rPr lang="es-ES_tradnl" sz="1600" i="1" dirty="0" smtClean="0">
                <a:solidFill>
                  <a:srgbClr val="000099"/>
                </a:solidFill>
              </a:rPr>
              <a:t> </a:t>
            </a:r>
            <a:endParaRPr lang="es-VE" sz="1600" dirty="0">
              <a:solidFill>
                <a:srgbClr val="000099"/>
              </a:solidFill>
            </a:endParaRPr>
          </a:p>
        </p:txBody>
      </p:sp>
      <p:pic>
        <p:nvPicPr>
          <p:cNvPr id="4" name="3 Imagen"/>
          <p:cNvPicPr/>
          <p:nvPr/>
        </p:nvPicPr>
        <p:blipFill>
          <a:blip r:embed="rId2" cstate="print"/>
          <a:srcRect/>
          <a:stretch>
            <a:fillRect/>
          </a:stretch>
        </p:blipFill>
        <p:spPr bwMode="auto">
          <a:xfrm>
            <a:off x="251520" y="188640"/>
            <a:ext cx="8715436" cy="857256"/>
          </a:xfrm>
          <a:prstGeom prst="rect">
            <a:avLst/>
          </a:prstGeom>
          <a:noFill/>
          <a:ln w="9525">
            <a:noFill/>
            <a:miter lim="800000"/>
            <a:headEnd/>
            <a:tailEnd/>
          </a:ln>
        </p:spPr>
      </p:pic>
      <p:sp>
        <p:nvSpPr>
          <p:cNvPr id="5" name="4 CuadroTexto"/>
          <p:cNvSpPr txBox="1"/>
          <p:nvPr/>
        </p:nvSpPr>
        <p:spPr>
          <a:xfrm>
            <a:off x="0" y="6596390"/>
            <a:ext cx="1500198" cy="261610"/>
          </a:xfrm>
          <a:prstGeom prst="rect">
            <a:avLst/>
          </a:prstGeom>
          <a:noFill/>
        </p:spPr>
        <p:txBody>
          <a:bodyPr wrap="square" rtlCol="0">
            <a:spAutoFit/>
          </a:bodyPr>
          <a:lstStyle/>
          <a:p>
            <a:r>
              <a:rPr lang="es-VE" sz="1100" dirty="0" smtClean="0">
                <a:latin typeface="Berlin Sans FB Demi" pitchFamily="34" charset="0"/>
              </a:rPr>
              <a:t>  Rif: J-08009778-5 </a:t>
            </a:r>
            <a:endParaRPr lang="es-VE" sz="1100" dirty="0"/>
          </a:p>
        </p:txBody>
      </p:sp>
      <p:sp>
        <p:nvSpPr>
          <p:cNvPr id="6" name="5 CuadroTexto"/>
          <p:cNvSpPr txBox="1"/>
          <p:nvPr/>
        </p:nvSpPr>
        <p:spPr>
          <a:xfrm>
            <a:off x="4716016" y="6596414"/>
            <a:ext cx="809837" cy="261610"/>
          </a:xfrm>
          <a:prstGeom prst="rect">
            <a:avLst/>
          </a:prstGeom>
          <a:noFill/>
        </p:spPr>
        <p:txBody>
          <a:bodyPr wrap="none" rtlCol="0">
            <a:spAutoFit/>
          </a:bodyPr>
          <a:lstStyle/>
          <a:p>
            <a:r>
              <a:rPr lang="es-VE" sz="1100" dirty="0" smtClean="0"/>
              <a:t>Pagina 04</a:t>
            </a:r>
            <a:endParaRPr lang="es-VE" sz="1100"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947800"/>
            <a:ext cx="8229600" cy="4001480"/>
          </a:xfrm>
        </p:spPr>
        <p:txBody>
          <a:bodyPr>
            <a:normAutofit/>
          </a:bodyPr>
          <a:lstStyle/>
          <a:p>
            <a:pPr>
              <a:buNone/>
            </a:pPr>
            <a:r>
              <a:rPr lang="es-ES_tradnl" sz="1800" b="1" dirty="0" smtClean="0"/>
              <a:t>MANTENIMIENTO:</a:t>
            </a:r>
            <a:endParaRPr lang="es-VE" sz="1800" dirty="0" smtClean="0"/>
          </a:p>
          <a:p>
            <a:pPr lvl="0">
              <a:buNone/>
            </a:pPr>
            <a:r>
              <a:rPr lang="es-ES_tradnl" sz="2200" dirty="0" smtClean="0"/>
              <a:t>	</a:t>
            </a:r>
            <a:r>
              <a:rPr lang="es-ES_tradnl" sz="2200" b="1" dirty="0" smtClean="0"/>
              <a:t>*</a:t>
            </a:r>
            <a:r>
              <a:rPr lang="es-ES_tradnl" sz="2200" dirty="0" smtClean="0"/>
              <a:t>	</a:t>
            </a:r>
            <a:r>
              <a:rPr lang="es-ES_tradnl" sz="1700" dirty="0" smtClean="0"/>
              <a:t>Controlar el Ajuste de las Correas periódicamente;</a:t>
            </a:r>
            <a:endParaRPr lang="es-VE" sz="1700" dirty="0" smtClean="0"/>
          </a:p>
          <a:p>
            <a:pPr lvl="0" algn="just">
              <a:buNone/>
            </a:pPr>
            <a:r>
              <a:rPr lang="es-ES_tradnl" sz="1700" dirty="0" smtClean="0"/>
              <a:t>	</a:t>
            </a:r>
            <a:r>
              <a:rPr lang="es-ES_tradnl" sz="1700" b="1" dirty="0" smtClean="0"/>
              <a:t>*</a:t>
            </a:r>
            <a:r>
              <a:rPr lang="es-ES_tradnl" sz="1700" dirty="0" smtClean="0"/>
              <a:t>	Limpiar cuidadosamente cada Día el FILTRO DE AIRE que se 	encuentra en la parte baja y que protege la boca de salida de aire.</a:t>
            </a:r>
            <a:endParaRPr lang="es-VE" sz="1700" dirty="0" smtClean="0"/>
          </a:p>
          <a:p>
            <a:pPr>
              <a:buNone/>
            </a:pPr>
            <a:r>
              <a:rPr lang="es-ES_tradnl" sz="2200" dirty="0" smtClean="0"/>
              <a:t> </a:t>
            </a:r>
            <a:endParaRPr lang="es-VE" sz="2200" dirty="0" smtClean="0"/>
          </a:p>
          <a:p>
            <a:pPr>
              <a:buNone/>
            </a:pPr>
            <a:r>
              <a:rPr lang="es-ES_tradnl" sz="2200" dirty="0" smtClean="0"/>
              <a:t>	 </a:t>
            </a:r>
          </a:p>
          <a:p>
            <a:pPr>
              <a:buNone/>
            </a:pPr>
            <a:endParaRPr lang="es-ES_tradnl" sz="2000" b="1" dirty="0" smtClean="0"/>
          </a:p>
          <a:p>
            <a:pPr>
              <a:buNone/>
            </a:pPr>
            <a:r>
              <a:rPr lang="es-ES_tradnl" sz="1800" b="1" dirty="0" smtClean="0"/>
              <a:t>SEGURIDAD: </a:t>
            </a:r>
            <a:endParaRPr lang="es-VE" sz="1800" dirty="0" smtClean="0"/>
          </a:p>
          <a:p>
            <a:pPr lvl="0" algn="just">
              <a:buNone/>
            </a:pPr>
            <a:r>
              <a:rPr lang="es-ES_tradnl" sz="2200" dirty="0" smtClean="0"/>
              <a:t>	</a:t>
            </a:r>
            <a:r>
              <a:rPr lang="es-ES_tradnl" sz="2200" b="1" dirty="0" smtClean="0"/>
              <a:t>*</a:t>
            </a:r>
            <a:r>
              <a:rPr lang="es-ES_tradnl" sz="2200" dirty="0" smtClean="0"/>
              <a:t>	</a:t>
            </a:r>
            <a:r>
              <a:rPr lang="es-ES_tradnl" sz="1600" dirty="0" smtClean="0"/>
              <a:t>El motor está protegido por un interruptor Térmico que asegura la parada 	del motor en casos tales como: (Caída de Tensión, Sobre Carga de 	Ropa y 	Obstrucción de la Salida de Aire).  </a:t>
            </a:r>
            <a:endParaRPr lang="es-VE" sz="1600" dirty="0" smtClean="0"/>
          </a:p>
          <a:p>
            <a:endParaRPr lang="es-VE" sz="1600" dirty="0"/>
          </a:p>
        </p:txBody>
      </p:sp>
      <p:sp>
        <p:nvSpPr>
          <p:cNvPr id="3" name="2 Título"/>
          <p:cNvSpPr>
            <a:spLocks noGrp="1"/>
          </p:cNvSpPr>
          <p:nvPr>
            <p:ph type="title"/>
          </p:nvPr>
        </p:nvSpPr>
        <p:spPr>
          <a:xfrm>
            <a:off x="251520" y="764704"/>
            <a:ext cx="8643998" cy="1214446"/>
          </a:xfrm>
        </p:spPr>
        <p:txBody>
          <a:bodyPr>
            <a:normAutofit fontScale="90000"/>
          </a:bodyPr>
          <a:lstStyle/>
          <a:p>
            <a:pPr algn="ctr"/>
            <a:r>
              <a:rPr lang="es-VE" dirty="0" smtClean="0">
                <a:solidFill>
                  <a:srgbClr val="000099"/>
                </a:solidFill>
              </a:rPr>
              <a:t/>
            </a:r>
            <a:br>
              <a:rPr lang="es-VE" dirty="0" smtClean="0">
                <a:solidFill>
                  <a:srgbClr val="000099"/>
                </a:solidFill>
              </a:rPr>
            </a:br>
            <a:r>
              <a:rPr lang="es-ES_tradnl" sz="2700" dirty="0" smtClean="0">
                <a:solidFill>
                  <a:srgbClr val="000099"/>
                </a:solidFill>
              </a:rPr>
              <a:t> </a:t>
            </a:r>
            <a:r>
              <a:rPr lang="es-ES_tradnl" sz="1800" dirty="0" smtClean="0">
                <a:solidFill>
                  <a:srgbClr val="000099"/>
                </a:solidFill>
              </a:rPr>
              <a:t>MANTENIMIENTO Y SEGURIDAD </a:t>
            </a:r>
            <a:r>
              <a:rPr lang="es-VE" sz="1800" dirty="0" smtClean="0">
                <a:solidFill>
                  <a:srgbClr val="000099"/>
                </a:solidFill>
              </a:rPr>
              <a:t/>
            </a:r>
            <a:br>
              <a:rPr lang="es-VE" sz="1800" dirty="0" smtClean="0">
                <a:solidFill>
                  <a:srgbClr val="000099"/>
                </a:solidFill>
              </a:rPr>
            </a:br>
            <a:r>
              <a:rPr lang="es-ES_tradnl" sz="1800" i="1" dirty="0" smtClean="0">
                <a:solidFill>
                  <a:srgbClr val="000099"/>
                </a:solidFill>
              </a:rPr>
              <a:t>SECADORAS  Industriales Operadas a GAS Natural</a:t>
            </a:r>
            <a:br>
              <a:rPr lang="es-ES_tradnl" sz="1800" i="1" dirty="0" smtClean="0">
                <a:solidFill>
                  <a:srgbClr val="000099"/>
                </a:solidFill>
              </a:rPr>
            </a:br>
            <a:r>
              <a:rPr lang="es-ES_tradnl" sz="1800" i="1" dirty="0" smtClean="0">
                <a:solidFill>
                  <a:srgbClr val="000099"/>
                </a:solidFill>
              </a:rPr>
              <a:t>Capacidad 35Lbs. / 16Kgs. – 50Lbs./23Kgs.  </a:t>
            </a:r>
            <a:r>
              <a:rPr lang="es-VE" dirty="0" smtClean="0">
                <a:solidFill>
                  <a:srgbClr val="000099"/>
                </a:solidFill>
              </a:rPr>
              <a:t/>
            </a:r>
            <a:br>
              <a:rPr lang="es-VE" dirty="0" smtClean="0">
                <a:solidFill>
                  <a:srgbClr val="000099"/>
                </a:solidFill>
              </a:rPr>
            </a:br>
            <a:endParaRPr lang="es-VE" dirty="0">
              <a:solidFill>
                <a:srgbClr val="000099"/>
              </a:solidFill>
            </a:endParaRPr>
          </a:p>
        </p:txBody>
      </p:sp>
      <p:pic>
        <p:nvPicPr>
          <p:cNvPr id="4" name="3 Imagen"/>
          <p:cNvPicPr/>
          <p:nvPr/>
        </p:nvPicPr>
        <p:blipFill>
          <a:blip r:embed="rId2" cstate="print"/>
          <a:srcRect/>
          <a:stretch>
            <a:fillRect/>
          </a:stretch>
        </p:blipFill>
        <p:spPr bwMode="auto">
          <a:xfrm>
            <a:off x="251520" y="188640"/>
            <a:ext cx="8715436" cy="857256"/>
          </a:xfrm>
          <a:prstGeom prst="rect">
            <a:avLst/>
          </a:prstGeom>
          <a:noFill/>
          <a:ln w="9525">
            <a:noFill/>
            <a:miter lim="800000"/>
            <a:headEnd/>
            <a:tailEnd/>
          </a:ln>
        </p:spPr>
      </p:pic>
      <p:sp>
        <p:nvSpPr>
          <p:cNvPr id="5" name="4 CuadroTexto"/>
          <p:cNvSpPr txBox="1"/>
          <p:nvPr/>
        </p:nvSpPr>
        <p:spPr>
          <a:xfrm>
            <a:off x="0" y="6596390"/>
            <a:ext cx="2500330" cy="261610"/>
          </a:xfrm>
          <a:prstGeom prst="rect">
            <a:avLst/>
          </a:prstGeom>
          <a:noFill/>
        </p:spPr>
        <p:txBody>
          <a:bodyPr wrap="square" rtlCol="0">
            <a:spAutoFit/>
          </a:bodyPr>
          <a:lstStyle/>
          <a:p>
            <a:r>
              <a:rPr lang="es-VE" sz="1100" dirty="0" smtClean="0">
                <a:latin typeface="Berlin Sans FB Demi" pitchFamily="34" charset="0"/>
              </a:rPr>
              <a:t>Rif: J-08009778-5 </a:t>
            </a:r>
            <a:endParaRPr lang="es-VE" sz="1100" dirty="0"/>
          </a:p>
        </p:txBody>
      </p:sp>
      <p:sp>
        <p:nvSpPr>
          <p:cNvPr id="6" name="5 CuadroTexto"/>
          <p:cNvSpPr txBox="1"/>
          <p:nvPr/>
        </p:nvSpPr>
        <p:spPr>
          <a:xfrm>
            <a:off x="4800772" y="6572272"/>
            <a:ext cx="803425" cy="261610"/>
          </a:xfrm>
          <a:prstGeom prst="rect">
            <a:avLst/>
          </a:prstGeom>
          <a:noFill/>
        </p:spPr>
        <p:txBody>
          <a:bodyPr wrap="none" rtlCol="0">
            <a:spAutoFit/>
          </a:bodyPr>
          <a:lstStyle/>
          <a:p>
            <a:r>
              <a:rPr lang="es-VE" sz="1100" dirty="0" smtClean="0"/>
              <a:t>Pagina 05</a:t>
            </a:r>
            <a:endParaRPr lang="es-VE" sz="1100"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3356993"/>
            <a:ext cx="1944216" cy="1243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1131</TotalTime>
  <Words>238</Words>
  <Application>Microsoft Office PowerPoint</Application>
  <PresentationFormat>Presentación en pantalla (4:3)</PresentationFormat>
  <Paragraphs>168</Paragraphs>
  <Slides>8</Slides>
  <Notes>2</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0" baseType="lpstr">
      <vt:lpstr>Concurrencia</vt:lpstr>
      <vt:lpstr>PhotoSuite Image</vt:lpstr>
      <vt:lpstr>Secadoras Industriales  a Gas  </vt:lpstr>
      <vt:lpstr>Presentación de PowerPoint</vt:lpstr>
      <vt:lpstr>INDICE</vt:lpstr>
      <vt:lpstr> </vt:lpstr>
      <vt:lpstr>Presentación de PowerPoint</vt:lpstr>
      <vt:lpstr>ESPECIFICACIONES TECNICAS  SECADORAS  Industriales Operadas a GAS Natural  Capacidad 35 Lbs/16Kgs. - 50 Lbs /23Kgs</vt:lpstr>
      <vt:lpstr>   CICLO DE SECADO SECADORAS  Industriales Operadas a GAS Natural Capacidad 35 Lbs / 16Kgs. - 50 Lbs./23Kgs.  </vt:lpstr>
      <vt:lpstr>  MANTENIMIENTO Y SEGURIDAD  SECADORAS  Industriales Operadas a GAS Natural Capacidad 35Lbs. / 16Kgs. – 50Lbs./23Kgs.   </vt:lpstr>
    </vt:vector>
  </TitlesOfParts>
  <Company>Windows XP Titan Ultimate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Roberto C. Biagioni</dc:creator>
  <cp:lastModifiedBy>Roberto C</cp:lastModifiedBy>
  <cp:revision>123</cp:revision>
  <dcterms:created xsi:type="dcterms:W3CDTF">2014-01-15T16:02:34Z</dcterms:created>
  <dcterms:modified xsi:type="dcterms:W3CDTF">2019-06-27T20:04:35Z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